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452" r:id="rId2"/>
    <p:sldId id="453" r:id="rId3"/>
    <p:sldId id="485" r:id="rId4"/>
    <p:sldId id="454" r:id="rId5"/>
    <p:sldId id="455" r:id="rId6"/>
    <p:sldId id="456" r:id="rId7"/>
    <p:sldId id="457" r:id="rId8"/>
    <p:sldId id="458" r:id="rId9"/>
    <p:sldId id="459" r:id="rId10"/>
    <p:sldId id="460" r:id="rId11"/>
    <p:sldId id="461" r:id="rId12"/>
    <p:sldId id="462" r:id="rId13"/>
    <p:sldId id="463" r:id="rId14"/>
    <p:sldId id="464" r:id="rId15"/>
    <p:sldId id="465" r:id="rId16"/>
    <p:sldId id="466" r:id="rId17"/>
    <p:sldId id="467" r:id="rId18"/>
    <p:sldId id="468" r:id="rId19"/>
    <p:sldId id="469" r:id="rId20"/>
    <p:sldId id="470" r:id="rId21"/>
    <p:sldId id="471" r:id="rId22"/>
    <p:sldId id="472" r:id="rId23"/>
    <p:sldId id="473" r:id="rId24"/>
    <p:sldId id="474" r:id="rId25"/>
    <p:sldId id="475" r:id="rId26"/>
    <p:sldId id="476" r:id="rId27"/>
    <p:sldId id="477" r:id="rId28"/>
    <p:sldId id="478" r:id="rId29"/>
    <p:sldId id="479" r:id="rId30"/>
    <p:sldId id="480" r:id="rId31"/>
    <p:sldId id="481" r:id="rId32"/>
    <p:sldId id="482" r:id="rId33"/>
    <p:sldId id="483" r:id="rId34"/>
    <p:sldId id="484" r:id="rId3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6ED8C3-1D0F-425C-914A-718582D76400}"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fr-FR"/>
        </a:p>
      </dgm:t>
    </dgm:pt>
    <dgm:pt modelId="{E907F0DB-7564-4C5B-BA95-0C11C2584698}">
      <dgm:prSet phldrT="[Texte]"/>
      <dgm:spPr/>
      <dgm:t>
        <a:bodyPr/>
        <a:lstStyle/>
        <a:p>
          <a:r>
            <a:rPr lang="fr-FR" dirty="0" smtClean="0"/>
            <a:t>Nomenclature budgétaire</a:t>
          </a:r>
          <a:endParaRPr lang="fr-FR" dirty="0"/>
        </a:p>
      </dgm:t>
    </dgm:pt>
    <dgm:pt modelId="{DAB93E1A-AAB9-4AD2-86C3-E162D8E5FC62}" type="parTrans" cxnId="{2B7D0971-CC4F-49B1-8B34-AA56A27BA4DA}">
      <dgm:prSet/>
      <dgm:spPr/>
      <dgm:t>
        <a:bodyPr/>
        <a:lstStyle/>
        <a:p>
          <a:endParaRPr lang="fr-FR"/>
        </a:p>
      </dgm:t>
    </dgm:pt>
    <dgm:pt modelId="{65AED78A-FB58-4382-ADE9-293E00F20DC9}" type="sibTrans" cxnId="{2B7D0971-CC4F-49B1-8B34-AA56A27BA4DA}">
      <dgm:prSet/>
      <dgm:spPr/>
      <dgm:t>
        <a:bodyPr/>
        <a:lstStyle/>
        <a:p>
          <a:endParaRPr lang="fr-FR"/>
        </a:p>
      </dgm:t>
    </dgm:pt>
    <dgm:pt modelId="{4D3C54D0-3140-41DF-ADCC-624DFB7DE3B8}">
      <dgm:prSet phldrT="[Texte]"/>
      <dgm:spPr/>
      <dgm:t>
        <a:bodyPr/>
        <a:lstStyle/>
        <a:p>
          <a:r>
            <a:rPr lang="fr-FR" dirty="0" smtClean="0"/>
            <a:t>Nomenclature de programmation</a:t>
          </a:r>
          <a:endParaRPr lang="fr-FR" dirty="0"/>
        </a:p>
      </dgm:t>
    </dgm:pt>
    <dgm:pt modelId="{47F18091-8E15-4373-8CA2-5EF1A65647D6}" type="parTrans" cxnId="{0CA6B9BA-7871-45B9-8797-D3D25984558D}">
      <dgm:prSet/>
      <dgm:spPr/>
      <dgm:t>
        <a:bodyPr/>
        <a:lstStyle/>
        <a:p>
          <a:endParaRPr lang="fr-FR"/>
        </a:p>
      </dgm:t>
    </dgm:pt>
    <dgm:pt modelId="{59E36B7C-6350-41B3-9FA9-5F8E9AC25089}" type="sibTrans" cxnId="{0CA6B9BA-7871-45B9-8797-D3D25984558D}">
      <dgm:prSet/>
      <dgm:spPr/>
      <dgm:t>
        <a:bodyPr/>
        <a:lstStyle/>
        <a:p>
          <a:endParaRPr lang="fr-FR"/>
        </a:p>
      </dgm:t>
    </dgm:pt>
    <dgm:pt modelId="{BDB3E48B-54EE-472F-9AE8-DC19CE6C589E}">
      <dgm:prSet phldrT="[Texte]"/>
      <dgm:spPr/>
      <dgm:t>
        <a:bodyPr/>
        <a:lstStyle/>
        <a:p>
          <a:r>
            <a:rPr lang="fr-FR" dirty="0" smtClean="0"/>
            <a:t>Nomenclature d’exécution</a:t>
          </a:r>
        </a:p>
        <a:p>
          <a:r>
            <a:rPr lang="fr-FR" dirty="0" smtClean="0"/>
            <a:t>(lignes budgétaires)</a:t>
          </a:r>
        </a:p>
        <a:p>
          <a:endParaRPr lang="fr-FR" dirty="0"/>
        </a:p>
      </dgm:t>
    </dgm:pt>
    <dgm:pt modelId="{4B93A18F-23B2-4283-ADC8-EFE5BB9ECF32}" type="parTrans" cxnId="{784643DC-58E2-4EC9-B244-DB3EA378642A}">
      <dgm:prSet/>
      <dgm:spPr/>
      <dgm:t>
        <a:bodyPr/>
        <a:lstStyle/>
        <a:p>
          <a:endParaRPr lang="fr-FR"/>
        </a:p>
      </dgm:t>
    </dgm:pt>
    <dgm:pt modelId="{696825B8-B7C1-42FA-9493-8273B3BE7DA2}" type="sibTrans" cxnId="{784643DC-58E2-4EC9-B244-DB3EA378642A}">
      <dgm:prSet/>
      <dgm:spPr/>
      <dgm:t>
        <a:bodyPr/>
        <a:lstStyle/>
        <a:p>
          <a:endParaRPr lang="fr-FR"/>
        </a:p>
      </dgm:t>
    </dgm:pt>
    <dgm:pt modelId="{FB9E9048-14CC-4C7F-8CCC-374223F39353}" type="pres">
      <dgm:prSet presAssocID="{386ED8C3-1D0F-425C-914A-718582D76400}" presName="hierChild1" presStyleCnt="0">
        <dgm:presLayoutVars>
          <dgm:chPref val="1"/>
          <dgm:dir/>
          <dgm:animOne val="branch"/>
          <dgm:animLvl val="lvl"/>
          <dgm:resizeHandles/>
        </dgm:presLayoutVars>
      </dgm:prSet>
      <dgm:spPr/>
      <dgm:t>
        <a:bodyPr/>
        <a:lstStyle/>
        <a:p>
          <a:endParaRPr lang="fr-FR"/>
        </a:p>
      </dgm:t>
    </dgm:pt>
    <dgm:pt modelId="{E07ADB19-482B-4C84-8C35-BD1DA01F02DA}" type="pres">
      <dgm:prSet presAssocID="{E907F0DB-7564-4C5B-BA95-0C11C2584698}" presName="hierRoot1" presStyleCnt="0"/>
      <dgm:spPr/>
    </dgm:pt>
    <dgm:pt modelId="{D40F29FD-E8A8-48A8-81B8-FB3B5F8D8CD5}" type="pres">
      <dgm:prSet presAssocID="{E907F0DB-7564-4C5B-BA95-0C11C2584698}" presName="composite" presStyleCnt="0"/>
      <dgm:spPr/>
    </dgm:pt>
    <dgm:pt modelId="{DB69EAD7-B6D0-4B5A-A01D-EDEEEB7E6698}" type="pres">
      <dgm:prSet presAssocID="{E907F0DB-7564-4C5B-BA95-0C11C2584698}" presName="background" presStyleLbl="node0" presStyleIdx="0" presStyleCnt="1"/>
      <dgm:spPr/>
    </dgm:pt>
    <dgm:pt modelId="{891D6117-1995-4D64-9829-6EB2388F0834}" type="pres">
      <dgm:prSet presAssocID="{E907F0DB-7564-4C5B-BA95-0C11C2584698}" presName="text" presStyleLbl="fgAcc0" presStyleIdx="0" presStyleCnt="1">
        <dgm:presLayoutVars>
          <dgm:chPref val="3"/>
        </dgm:presLayoutVars>
      </dgm:prSet>
      <dgm:spPr/>
      <dgm:t>
        <a:bodyPr/>
        <a:lstStyle/>
        <a:p>
          <a:endParaRPr lang="fr-FR"/>
        </a:p>
      </dgm:t>
    </dgm:pt>
    <dgm:pt modelId="{07E46FE8-39B0-4641-8FD4-7FA7B42F6BF1}" type="pres">
      <dgm:prSet presAssocID="{E907F0DB-7564-4C5B-BA95-0C11C2584698}" presName="hierChild2" presStyleCnt="0"/>
      <dgm:spPr/>
    </dgm:pt>
    <dgm:pt modelId="{C6AA4244-5F39-4A31-81B2-3CD11F697FD5}" type="pres">
      <dgm:prSet presAssocID="{47F18091-8E15-4373-8CA2-5EF1A65647D6}" presName="Name10" presStyleLbl="parChTrans1D2" presStyleIdx="0" presStyleCnt="2"/>
      <dgm:spPr/>
      <dgm:t>
        <a:bodyPr/>
        <a:lstStyle/>
        <a:p>
          <a:endParaRPr lang="fr-FR"/>
        </a:p>
      </dgm:t>
    </dgm:pt>
    <dgm:pt modelId="{FB5ADC45-4829-4B85-B468-817A86BF7E64}" type="pres">
      <dgm:prSet presAssocID="{4D3C54D0-3140-41DF-ADCC-624DFB7DE3B8}" presName="hierRoot2" presStyleCnt="0"/>
      <dgm:spPr/>
    </dgm:pt>
    <dgm:pt modelId="{99E420A5-E7A0-4F8D-8C24-73EEC3B0F0F8}" type="pres">
      <dgm:prSet presAssocID="{4D3C54D0-3140-41DF-ADCC-624DFB7DE3B8}" presName="composite2" presStyleCnt="0"/>
      <dgm:spPr/>
    </dgm:pt>
    <dgm:pt modelId="{83A7C383-47B1-40AF-8E2A-53ABB40E30A3}" type="pres">
      <dgm:prSet presAssocID="{4D3C54D0-3140-41DF-ADCC-624DFB7DE3B8}" presName="background2" presStyleLbl="node2" presStyleIdx="0" presStyleCnt="2"/>
      <dgm:spPr/>
    </dgm:pt>
    <dgm:pt modelId="{FF873CF1-74FA-4581-ABAA-C1C248CF5CA4}" type="pres">
      <dgm:prSet presAssocID="{4D3C54D0-3140-41DF-ADCC-624DFB7DE3B8}" presName="text2" presStyleLbl="fgAcc2" presStyleIdx="0" presStyleCnt="2">
        <dgm:presLayoutVars>
          <dgm:chPref val="3"/>
        </dgm:presLayoutVars>
      </dgm:prSet>
      <dgm:spPr/>
      <dgm:t>
        <a:bodyPr/>
        <a:lstStyle/>
        <a:p>
          <a:endParaRPr lang="fr-FR"/>
        </a:p>
      </dgm:t>
    </dgm:pt>
    <dgm:pt modelId="{638C3317-9B9F-4DC3-9715-F2801DCE3ADF}" type="pres">
      <dgm:prSet presAssocID="{4D3C54D0-3140-41DF-ADCC-624DFB7DE3B8}" presName="hierChild3" presStyleCnt="0"/>
      <dgm:spPr/>
    </dgm:pt>
    <dgm:pt modelId="{308A181E-9508-41AA-894B-33A7797E02D9}" type="pres">
      <dgm:prSet presAssocID="{4B93A18F-23B2-4283-ADC8-EFE5BB9ECF32}" presName="Name10" presStyleLbl="parChTrans1D2" presStyleIdx="1" presStyleCnt="2"/>
      <dgm:spPr/>
      <dgm:t>
        <a:bodyPr/>
        <a:lstStyle/>
        <a:p>
          <a:endParaRPr lang="fr-FR"/>
        </a:p>
      </dgm:t>
    </dgm:pt>
    <dgm:pt modelId="{7D09ECAE-E638-46C5-B04D-0A78864D646F}" type="pres">
      <dgm:prSet presAssocID="{BDB3E48B-54EE-472F-9AE8-DC19CE6C589E}" presName="hierRoot2" presStyleCnt="0"/>
      <dgm:spPr/>
    </dgm:pt>
    <dgm:pt modelId="{A1598425-016E-4338-BC01-8E085E4500A3}" type="pres">
      <dgm:prSet presAssocID="{BDB3E48B-54EE-472F-9AE8-DC19CE6C589E}" presName="composite2" presStyleCnt="0"/>
      <dgm:spPr/>
    </dgm:pt>
    <dgm:pt modelId="{0B600A7E-9510-4E67-BC67-81621C13E19A}" type="pres">
      <dgm:prSet presAssocID="{BDB3E48B-54EE-472F-9AE8-DC19CE6C589E}" presName="background2" presStyleLbl="node2" presStyleIdx="1" presStyleCnt="2"/>
      <dgm:spPr/>
    </dgm:pt>
    <dgm:pt modelId="{5965E915-C3CA-488D-BFF5-216A40E7AC6A}" type="pres">
      <dgm:prSet presAssocID="{BDB3E48B-54EE-472F-9AE8-DC19CE6C589E}" presName="text2" presStyleLbl="fgAcc2" presStyleIdx="1" presStyleCnt="2">
        <dgm:presLayoutVars>
          <dgm:chPref val="3"/>
        </dgm:presLayoutVars>
      </dgm:prSet>
      <dgm:spPr/>
      <dgm:t>
        <a:bodyPr/>
        <a:lstStyle/>
        <a:p>
          <a:endParaRPr lang="fr-FR"/>
        </a:p>
      </dgm:t>
    </dgm:pt>
    <dgm:pt modelId="{3891F4A5-F089-4FA3-9039-98B3EFF62AEF}" type="pres">
      <dgm:prSet presAssocID="{BDB3E48B-54EE-472F-9AE8-DC19CE6C589E}" presName="hierChild3" presStyleCnt="0"/>
      <dgm:spPr/>
    </dgm:pt>
  </dgm:ptLst>
  <dgm:cxnLst>
    <dgm:cxn modelId="{E2811435-82A0-4372-B325-9B6B2F3F89B7}" type="presOf" srcId="{BDB3E48B-54EE-472F-9AE8-DC19CE6C589E}" destId="{5965E915-C3CA-488D-BFF5-216A40E7AC6A}" srcOrd="0" destOrd="0" presId="urn:microsoft.com/office/officeart/2005/8/layout/hierarchy1"/>
    <dgm:cxn modelId="{3C3FC6ED-E7BD-41DF-BE41-BF330AD85327}" type="presOf" srcId="{E907F0DB-7564-4C5B-BA95-0C11C2584698}" destId="{891D6117-1995-4D64-9829-6EB2388F0834}" srcOrd="0" destOrd="0" presId="urn:microsoft.com/office/officeart/2005/8/layout/hierarchy1"/>
    <dgm:cxn modelId="{0CA6B9BA-7871-45B9-8797-D3D25984558D}" srcId="{E907F0DB-7564-4C5B-BA95-0C11C2584698}" destId="{4D3C54D0-3140-41DF-ADCC-624DFB7DE3B8}" srcOrd="0" destOrd="0" parTransId="{47F18091-8E15-4373-8CA2-5EF1A65647D6}" sibTransId="{59E36B7C-6350-41B3-9FA9-5F8E9AC25089}"/>
    <dgm:cxn modelId="{784643DC-58E2-4EC9-B244-DB3EA378642A}" srcId="{E907F0DB-7564-4C5B-BA95-0C11C2584698}" destId="{BDB3E48B-54EE-472F-9AE8-DC19CE6C589E}" srcOrd="1" destOrd="0" parTransId="{4B93A18F-23B2-4283-ADC8-EFE5BB9ECF32}" sibTransId="{696825B8-B7C1-42FA-9493-8273B3BE7DA2}"/>
    <dgm:cxn modelId="{7E50F2D3-50DE-4CBC-BBEB-4F0A75A04E4B}" type="presOf" srcId="{47F18091-8E15-4373-8CA2-5EF1A65647D6}" destId="{C6AA4244-5F39-4A31-81B2-3CD11F697FD5}" srcOrd="0" destOrd="0" presId="urn:microsoft.com/office/officeart/2005/8/layout/hierarchy1"/>
    <dgm:cxn modelId="{2B7D0971-CC4F-49B1-8B34-AA56A27BA4DA}" srcId="{386ED8C3-1D0F-425C-914A-718582D76400}" destId="{E907F0DB-7564-4C5B-BA95-0C11C2584698}" srcOrd="0" destOrd="0" parTransId="{DAB93E1A-AAB9-4AD2-86C3-E162D8E5FC62}" sibTransId="{65AED78A-FB58-4382-ADE9-293E00F20DC9}"/>
    <dgm:cxn modelId="{7DED3B16-9C19-40FF-99E5-FB274F321DAF}" type="presOf" srcId="{4B93A18F-23B2-4283-ADC8-EFE5BB9ECF32}" destId="{308A181E-9508-41AA-894B-33A7797E02D9}" srcOrd="0" destOrd="0" presId="urn:microsoft.com/office/officeart/2005/8/layout/hierarchy1"/>
    <dgm:cxn modelId="{AF8C252A-E041-472A-9CDB-5BEAB472294E}" type="presOf" srcId="{4D3C54D0-3140-41DF-ADCC-624DFB7DE3B8}" destId="{FF873CF1-74FA-4581-ABAA-C1C248CF5CA4}" srcOrd="0" destOrd="0" presId="urn:microsoft.com/office/officeart/2005/8/layout/hierarchy1"/>
    <dgm:cxn modelId="{D4686E98-AF11-47AC-AEAB-D23BFC7F949A}" type="presOf" srcId="{386ED8C3-1D0F-425C-914A-718582D76400}" destId="{FB9E9048-14CC-4C7F-8CCC-374223F39353}" srcOrd="0" destOrd="0" presId="urn:microsoft.com/office/officeart/2005/8/layout/hierarchy1"/>
    <dgm:cxn modelId="{0E99DD39-F1C2-489B-A4FD-71273418D644}" type="presParOf" srcId="{FB9E9048-14CC-4C7F-8CCC-374223F39353}" destId="{E07ADB19-482B-4C84-8C35-BD1DA01F02DA}" srcOrd="0" destOrd="0" presId="urn:microsoft.com/office/officeart/2005/8/layout/hierarchy1"/>
    <dgm:cxn modelId="{BAA8A63C-FC04-4CB4-BAC9-26D5B1C69977}" type="presParOf" srcId="{E07ADB19-482B-4C84-8C35-BD1DA01F02DA}" destId="{D40F29FD-E8A8-48A8-81B8-FB3B5F8D8CD5}" srcOrd="0" destOrd="0" presId="urn:microsoft.com/office/officeart/2005/8/layout/hierarchy1"/>
    <dgm:cxn modelId="{D8CA08C5-D8E5-4B09-A8C5-53EB8F856175}" type="presParOf" srcId="{D40F29FD-E8A8-48A8-81B8-FB3B5F8D8CD5}" destId="{DB69EAD7-B6D0-4B5A-A01D-EDEEEB7E6698}" srcOrd="0" destOrd="0" presId="urn:microsoft.com/office/officeart/2005/8/layout/hierarchy1"/>
    <dgm:cxn modelId="{AE279F65-85B9-4BAC-90C3-50C17156EAFE}" type="presParOf" srcId="{D40F29FD-E8A8-48A8-81B8-FB3B5F8D8CD5}" destId="{891D6117-1995-4D64-9829-6EB2388F0834}" srcOrd="1" destOrd="0" presId="urn:microsoft.com/office/officeart/2005/8/layout/hierarchy1"/>
    <dgm:cxn modelId="{0B1BD8FC-F210-4D61-B962-871566BA9F0D}" type="presParOf" srcId="{E07ADB19-482B-4C84-8C35-BD1DA01F02DA}" destId="{07E46FE8-39B0-4641-8FD4-7FA7B42F6BF1}" srcOrd="1" destOrd="0" presId="urn:microsoft.com/office/officeart/2005/8/layout/hierarchy1"/>
    <dgm:cxn modelId="{76992588-245B-4D4D-90DE-A2727CE693F5}" type="presParOf" srcId="{07E46FE8-39B0-4641-8FD4-7FA7B42F6BF1}" destId="{C6AA4244-5F39-4A31-81B2-3CD11F697FD5}" srcOrd="0" destOrd="0" presId="urn:microsoft.com/office/officeart/2005/8/layout/hierarchy1"/>
    <dgm:cxn modelId="{E7459D8B-443D-4451-AF72-36CCB08CAB28}" type="presParOf" srcId="{07E46FE8-39B0-4641-8FD4-7FA7B42F6BF1}" destId="{FB5ADC45-4829-4B85-B468-817A86BF7E64}" srcOrd="1" destOrd="0" presId="urn:microsoft.com/office/officeart/2005/8/layout/hierarchy1"/>
    <dgm:cxn modelId="{C054C3FC-7395-44E0-8416-DF5569650599}" type="presParOf" srcId="{FB5ADC45-4829-4B85-B468-817A86BF7E64}" destId="{99E420A5-E7A0-4F8D-8C24-73EEC3B0F0F8}" srcOrd="0" destOrd="0" presId="urn:microsoft.com/office/officeart/2005/8/layout/hierarchy1"/>
    <dgm:cxn modelId="{0EEE62BD-8AF8-4E40-9FF0-820289718B22}" type="presParOf" srcId="{99E420A5-E7A0-4F8D-8C24-73EEC3B0F0F8}" destId="{83A7C383-47B1-40AF-8E2A-53ABB40E30A3}" srcOrd="0" destOrd="0" presId="urn:microsoft.com/office/officeart/2005/8/layout/hierarchy1"/>
    <dgm:cxn modelId="{6503E4C6-D4F3-4A36-BCF9-F8266985D0F8}" type="presParOf" srcId="{99E420A5-E7A0-4F8D-8C24-73EEC3B0F0F8}" destId="{FF873CF1-74FA-4581-ABAA-C1C248CF5CA4}" srcOrd="1" destOrd="0" presId="urn:microsoft.com/office/officeart/2005/8/layout/hierarchy1"/>
    <dgm:cxn modelId="{8910DD3F-E4B1-4353-8B41-B98689ADB491}" type="presParOf" srcId="{FB5ADC45-4829-4B85-B468-817A86BF7E64}" destId="{638C3317-9B9F-4DC3-9715-F2801DCE3ADF}" srcOrd="1" destOrd="0" presId="urn:microsoft.com/office/officeart/2005/8/layout/hierarchy1"/>
    <dgm:cxn modelId="{A6C9188D-0295-4B90-A5D2-FD06D63B04DB}" type="presParOf" srcId="{07E46FE8-39B0-4641-8FD4-7FA7B42F6BF1}" destId="{308A181E-9508-41AA-894B-33A7797E02D9}" srcOrd="2" destOrd="0" presId="urn:microsoft.com/office/officeart/2005/8/layout/hierarchy1"/>
    <dgm:cxn modelId="{6F5B4AE5-6B93-4E72-87AB-C48DE590EF2C}" type="presParOf" srcId="{07E46FE8-39B0-4641-8FD4-7FA7B42F6BF1}" destId="{7D09ECAE-E638-46C5-B04D-0A78864D646F}" srcOrd="3" destOrd="0" presId="urn:microsoft.com/office/officeart/2005/8/layout/hierarchy1"/>
    <dgm:cxn modelId="{785F8E81-8C80-4A12-BFBA-A5AAED860181}" type="presParOf" srcId="{7D09ECAE-E638-46C5-B04D-0A78864D646F}" destId="{A1598425-016E-4338-BC01-8E085E4500A3}" srcOrd="0" destOrd="0" presId="urn:microsoft.com/office/officeart/2005/8/layout/hierarchy1"/>
    <dgm:cxn modelId="{ED1B46F0-24DA-41FC-BD0A-EA9B31EBF43C}" type="presParOf" srcId="{A1598425-016E-4338-BC01-8E085E4500A3}" destId="{0B600A7E-9510-4E67-BC67-81621C13E19A}" srcOrd="0" destOrd="0" presId="urn:microsoft.com/office/officeart/2005/8/layout/hierarchy1"/>
    <dgm:cxn modelId="{59844C88-1890-4AB4-BBA0-BCF7DFF1314E}" type="presParOf" srcId="{A1598425-016E-4338-BC01-8E085E4500A3}" destId="{5965E915-C3CA-488D-BFF5-216A40E7AC6A}" srcOrd="1" destOrd="0" presId="urn:microsoft.com/office/officeart/2005/8/layout/hierarchy1"/>
    <dgm:cxn modelId="{293546C0-71E8-478C-9E41-3E2ED4103F27}" type="presParOf" srcId="{7D09ECAE-E638-46C5-B04D-0A78864D646F}" destId="{3891F4A5-F089-4FA3-9039-98B3EFF62AEF}"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08A181E-9508-41AA-894B-33A7797E02D9}">
      <dsp:nvSpPr>
        <dsp:cNvPr id="0" name=""/>
        <dsp:cNvSpPr/>
      </dsp:nvSpPr>
      <dsp:spPr>
        <a:xfrm>
          <a:off x="3968531" y="1672906"/>
          <a:ext cx="1608951" cy="765714"/>
        </a:xfrm>
        <a:custGeom>
          <a:avLst/>
          <a:gdLst/>
          <a:ahLst/>
          <a:cxnLst/>
          <a:rect l="0" t="0" r="0" b="0"/>
          <a:pathLst>
            <a:path>
              <a:moveTo>
                <a:pt x="0" y="0"/>
              </a:moveTo>
              <a:lnTo>
                <a:pt x="0" y="521812"/>
              </a:lnTo>
              <a:lnTo>
                <a:pt x="1608951" y="521812"/>
              </a:lnTo>
              <a:lnTo>
                <a:pt x="1608951" y="7657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AA4244-5F39-4A31-81B2-3CD11F697FD5}">
      <dsp:nvSpPr>
        <dsp:cNvPr id="0" name=""/>
        <dsp:cNvSpPr/>
      </dsp:nvSpPr>
      <dsp:spPr>
        <a:xfrm>
          <a:off x="2359580" y="1672906"/>
          <a:ext cx="1608951" cy="765714"/>
        </a:xfrm>
        <a:custGeom>
          <a:avLst/>
          <a:gdLst/>
          <a:ahLst/>
          <a:cxnLst/>
          <a:rect l="0" t="0" r="0" b="0"/>
          <a:pathLst>
            <a:path>
              <a:moveTo>
                <a:pt x="1608951" y="0"/>
              </a:moveTo>
              <a:lnTo>
                <a:pt x="1608951" y="521812"/>
              </a:lnTo>
              <a:lnTo>
                <a:pt x="0" y="521812"/>
              </a:lnTo>
              <a:lnTo>
                <a:pt x="0" y="7657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69EAD7-B6D0-4B5A-A01D-EDEEEB7E6698}">
      <dsp:nvSpPr>
        <dsp:cNvPr id="0" name=""/>
        <dsp:cNvSpPr/>
      </dsp:nvSpPr>
      <dsp:spPr>
        <a:xfrm>
          <a:off x="2652117" y="1059"/>
          <a:ext cx="2632829" cy="16718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91D6117-1995-4D64-9829-6EB2388F0834}">
      <dsp:nvSpPr>
        <dsp:cNvPr id="0" name=""/>
        <dsp:cNvSpPr/>
      </dsp:nvSpPr>
      <dsp:spPr>
        <a:xfrm>
          <a:off x="2944653" y="278969"/>
          <a:ext cx="2632829" cy="16718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fr-FR" sz="2100" kern="1200" dirty="0" smtClean="0"/>
            <a:t>Nomenclature budgétaire</a:t>
          </a:r>
          <a:endParaRPr lang="fr-FR" sz="2100" kern="1200" dirty="0"/>
        </a:p>
      </dsp:txBody>
      <dsp:txXfrm>
        <a:off x="2944653" y="278969"/>
        <a:ext cx="2632829" cy="1671846"/>
      </dsp:txXfrm>
    </dsp:sp>
    <dsp:sp modelId="{83A7C383-47B1-40AF-8E2A-53ABB40E30A3}">
      <dsp:nvSpPr>
        <dsp:cNvPr id="0" name=""/>
        <dsp:cNvSpPr/>
      </dsp:nvSpPr>
      <dsp:spPr>
        <a:xfrm>
          <a:off x="1043166" y="2438620"/>
          <a:ext cx="2632829" cy="16718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873CF1-74FA-4581-ABAA-C1C248CF5CA4}">
      <dsp:nvSpPr>
        <dsp:cNvPr id="0" name=""/>
        <dsp:cNvSpPr/>
      </dsp:nvSpPr>
      <dsp:spPr>
        <a:xfrm>
          <a:off x="1335702" y="2716530"/>
          <a:ext cx="2632829" cy="16718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fr-FR" sz="2100" kern="1200" dirty="0" smtClean="0"/>
            <a:t>Nomenclature de programmation</a:t>
          </a:r>
          <a:endParaRPr lang="fr-FR" sz="2100" kern="1200" dirty="0"/>
        </a:p>
      </dsp:txBody>
      <dsp:txXfrm>
        <a:off x="1335702" y="2716530"/>
        <a:ext cx="2632829" cy="1671846"/>
      </dsp:txXfrm>
    </dsp:sp>
    <dsp:sp modelId="{0B600A7E-9510-4E67-BC67-81621C13E19A}">
      <dsp:nvSpPr>
        <dsp:cNvPr id="0" name=""/>
        <dsp:cNvSpPr/>
      </dsp:nvSpPr>
      <dsp:spPr>
        <a:xfrm>
          <a:off x="4261068" y="2438620"/>
          <a:ext cx="2632829" cy="167184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65E915-C3CA-488D-BFF5-216A40E7AC6A}">
      <dsp:nvSpPr>
        <dsp:cNvPr id="0" name=""/>
        <dsp:cNvSpPr/>
      </dsp:nvSpPr>
      <dsp:spPr>
        <a:xfrm>
          <a:off x="4553604" y="2716530"/>
          <a:ext cx="2632829" cy="167184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lvl="0" algn="ctr" defTabSz="933450">
            <a:lnSpc>
              <a:spcPct val="90000"/>
            </a:lnSpc>
            <a:spcBef>
              <a:spcPct val="0"/>
            </a:spcBef>
            <a:spcAft>
              <a:spcPct val="35000"/>
            </a:spcAft>
          </a:pPr>
          <a:r>
            <a:rPr lang="fr-FR" sz="2100" kern="1200" dirty="0" smtClean="0"/>
            <a:t>Nomenclature d’exécution</a:t>
          </a:r>
        </a:p>
        <a:p>
          <a:pPr lvl="0" algn="ctr" defTabSz="933450">
            <a:lnSpc>
              <a:spcPct val="90000"/>
            </a:lnSpc>
            <a:spcBef>
              <a:spcPct val="0"/>
            </a:spcBef>
            <a:spcAft>
              <a:spcPct val="35000"/>
            </a:spcAft>
          </a:pPr>
          <a:r>
            <a:rPr lang="fr-FR" sz="2100" kern="1200" dirty="0" smtClean="0"/>
            <a:t>(lignes budgétaires)</a:t>
          </a:r>
        </a:p>
        <a:p>
          <a:pPr lvl="0" algn="ctr" defTabSz="933450">
            <a:lnSpc>
              <a:spcPct val="90000"/>
            </a:lnSpc>
            <a:spcBef>
              <a:spcPct val="0"/>
            </a:spcBef>
            <a:spcAft>
              <a:spcPct val="35000"/>
            </a:spcAft>
          </a:pPr>
          <a:endParaRPr lang="fr-FR" sz="2100" kern="1200" dirty="0"/>
        </a:p>
      </dsp:txBody>
      <dsp:txXfrm>
        <a:off x="4553604" y="2716530"/>
        <a:ext cx="2632829" cy="167184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1CE28C-278C-4993-859B-F2FCEEF46638}" type="datetimeFigureOut">
              <a:rPr lang="fr-FR" smtClean="0"/>
              <a:pPr/>
              <a:t>20/03/2020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B26389-5551-4ED0-AD0C-7EF5C4955C0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C8E0EA73-94A7-4DD5-9F89-5CD56CF96B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8E0EA73-94A7-4DD5-9F89-5CD56CF96B7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8E0EA73-94A7-4DD5-9F89-5CD56CF96B7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B28ED282-F881-407B-866D-09FBE687BDD1}" type="datetimeFigureOut">
              <a:rPr lang="fr-FR" smtClean="0"/>
              <a:pPr/>
              <a:t>20/03/2020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8E0EA73-94A7-4DD5-9F89-5CD56CF96B73}"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28ED282-F881-407B-866D-09FBE687BDD1}" type="datetimeFigureOut">
              <a:rPr lang="fr-FR" smtClean="0"/>
              <a:pPr/>
              <a:t>20/03/2020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8E0EA73-94A7-4DD5-9F89-5CD56CF96B73}"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lof.finances.gov.ma/articlesloi?id=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36680"/>
          </a:xfrm>
        </p:spPr>
        <p:txBody>
          <a:bodyPr>
            <a:normAutofit/>
          </a:bodyPr>
          <a:lstStyle/>
          <a:p>
            <a:pPr algn="ctr"/>
            <a:r>
              <a:rPr lang="fr-FR" sz="3200" b="1" dirty="0" smtClean="0">
                <a:latin typeface="+mn-lt"/>
              </a:rPr>
              <a:t>La loi organique des finances</a:t>
            </a:r>
            <a:endParaRPr lang="fr-FR" sz="3200" b="1" dirty="0">
              <a:latin typeface="+mn-lt"/>
            </a:endParaRPr>
          </a:p>
        </p:txBody>
      </p:sp>
      <p:sp>
        <p:nvSpPr>
          <p:cNvPr id="3" name="Espace réservé du contenu 2"/>
          <p:cNvSpPr>
            <a:spLocks noGrp="1"/>
          </p:cNvSpPr>
          <p:nvPr>
            <p:ph idx="1"/>
          </p:nvPr>
        </p:nvSpPr>
        <p:spPr>
          <a:xfrm>
            <a:off x="457200" y="1556792"/>
            <a:ext cx="8229600" cy="4767808"/>
          </a:xfrm>
        </p:spPr>
        <p:txBody>
          <a:bodyPr/>
          <a:lstStyle/>
          <a:p>
            <a:endParaRPr lang="fr-FR" dirty="0" smtClean="0"/>
          </a:p>
          <a:p>
            <a:r>
              <a:rPr lang="fr-FR" dirty="0" smtClean="0"/>
              <a:t> Le texte déterminant le cadre juridique des lois de finances.</a:t>
            </a:r>
          </a:p>
          <a:p>
            <a:r>
              <a:rPr lang="fr-FR" dirty="0" smtClean="0"/>
              <a:t>C'est une loi organique, qui a une valeur supérieure à la loi ordinaire . </a:t>
            </a:r>
          </a:p>
          <a:p>
            <a:r>
              <a:rPr lang="fr-FR" dirty="0" smtClean="0"/>
              <a:t>On peut l'assimiler à une « Constitution financière ». </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10000"/>
          </a:bodyPr>
          <a:lstStyle/>
          <a:p>
            <a:pPr marL="514350" indent="-514350">
              <a:buFont typeface="+mj-lt"/>
              <a:buAutoNum type="arabicPeriod"/>
            </a:pPr>
            <a:r>
              <a:rPr lang="fr-FR" dirty="0" smtClean="0"/>
              <a:t>Assurer une meilleure lisibilité des choix budgétaires</a:t>
            </a:r>
          </a:p>
          <a:p>
            <a:pPr marL="514350" indent="-514350">
              <a:buFont typeface="+mj-lt"/>
              <a:buAutoNum type="arabicPeriod"/>
            </a:pPr>
            <a:r>
              <a:rPr lang="fr-FR" dirty="0" smtClean="0"/>
              <a:t>Favoriser l’allocation des ressources</a:t>
            </a:r>
          </a:p>
          <a:p>
            <a:pPr marL="514350" indent="-514350">
              <a:buFont typeface="+mj-lt"/>
              <a:buAutoNum type="arabicPeriod"/>
            </a:pPr>
            <a:r>
              <a:rPr lang="fr-FR" dirty="0" smtClean="0"/>
              <a:t>Permettre au parlement d’apprécier la totalité des moyens déployés pour la mise en œuvre des politiques publiques</a:t>
            </a:r>
          </a:p>
          <a:p>
            <a:pPr marL="514350" indent="-514350">
              <a:buFont typeface="+mj-lt"/>
              <a:buAutoNum type="arabicPeriod"/>
            </a:pPr>
            <a:r>
              <a:rPr lang="fr-FR" dirty="0" smtClean="0"/>
              <a:t>Permettre une meilleure préparation de la LF en projetant ses grands agrégats sur un horizon de 3 ans( l’évaluation sur 3ans des ressources et charges de l’Etat)</a:t>
            </a:r>
          </a:p>
          <a:p>
            <a:pPr marL="514350" indent="-514350">
              <a:buNone/>
            </a:pPr>
            <a:r>
              <a:rPr lang="fr-FR" dirty="0" smtClean="0"/>
              <a:t>	Désignation d’un responsable de programme qui dure 3ans (PBT actualisée chaque année). Ce programme fera l’objet d’audit et d’évaluation de la performance        Responsabilisation des gestionnaires</a:t>
            </a:r>
          </a:p>
          <a:p>
            <a:pPr marL="514350" indent="-514350">
              <a:buNone/>
            </a:pPr>
            <a:endParaRPr lang="fr-FR" dirty="0" smtClean="0"/>
          </a:p>
          <a:p>
            <a:pPr marL="514350" indent="-514350">
              <a:buNone/>
            </a:pPr>
            <a:r>
              <a:rPr lang="fr-FR" b="1" dirty="0" smtClean="0">
                <a:solidFill>
                  <a:srgbClr val="FF0000"/>
                </a:solidFill>
              </a:rPr>
              <a:t>Le PBT a donné naissance au cadre de dépense à moyen terme</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1052736"/>
            <a:ext cx="8229600" cy="5271864"/>
          </a:xfrm>
        </p:spPr>
        <p:txBody>
          <a:bodyPr/>
          <a:lstStyle/>
          <a:p>
            <a:endParaRPr lang="fr-FR" dirty="0" smtClean="0">
              <a:latin typeface="Times New Roman" pitchFamily="18" charset="0"/>
              <a:cs typeface="Times New Roman" pitchFamily="18" charset="0"/>
            </a:endParaRPr>
          </a:p>
          <a:p>
            <a:endParaRPr lang="fr-FR" dirty="0" smtClean="0">
              <a:latin typeface="Times New Roman" pitchFamily="18" charset="0"/>
              <a:cs typeface="Times New Roman" pitchFamily="18" charset="0"/>
            </a:endParaRPr>
          </a:p>
          <a:p>
            <a:r>
              <a:rPr lang="fr-FR" dirty="0" smtClean="0">
                <a:latin typeface="Times New Roman" pitchFamily="18" charset="0"/>
                <a:cs typeface="Times New Roman" pitchFamily="18" charset="0"/>
              </a:rPr>
              <a:t>Le projet propose également de se baser sur le principe d'objectifs et de résultats dans la gestion des finances publiques, ce qui exige la réforme de la nomenclature budgétaire pour passer d'une approche normative des dépenses à une présentation par programme et projet/action, tout en évoquant la dimension régionale.</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76640"/>
          </a:xfrm>
        </p:spPr>
        <p:txBody>
          <a:bodyPr>
            <a:normAutofit fontScale="90000"/>
          </a:bodyPr>
          <a:lstStyle/>
          <a:p>
            <a:endParaRPr lang="fr-FR" dirty="0"/>
          </a:p>
        </p:txBody>
      </p:sp>
      <p:sp>
        <p:nvSpPr>
          <p:cNvPr id="3" name="Espace réservé du contenu 2"/>
          <p:cNvSpPr>
            <a:spLocks noGrp="1"/>
          </p:cNvSpPr>
          <p:nvPr>
            <p:ph idx="1"/>
          </p:nvPr>
        </p:nvSpPr>
        <p:spPr>
          <a:xfrm>
            <a:off x="457200" y="1268760"/>
            <a:ext cx="8229600" cy="5055840"/>
          </a:xfrm>
        </p:spPr>
        <p:txBody>
          <a:bodyPr>
            <a:normAutofit lnSpcReduction="10000"/>
          </a:bodyPr>
          <a:lstStyle/>
          <a:p>
            <a:r>
              <a:rPr lang="fr-FR" dirty="0" smtClean="0"/>
              <a:t>Mission: ensemble de programmes concourant à la réalisation d’une politique publique définit. À la différence des programmes, les missions peuvent être interministérielles.</a:t>
            </a:r>
          </a:p>
          <a:p>
            <a:r>
              <a:rPr lang="fr-FR" dirty="0" smtClean="0"/>
              <a:t>Programme: ensemble d’action relevant d’un même ministère. Il a des objectifs et résultats et une évaluation de ceux-ci.</a:t>
            </a:r>
          </a:p>
          <a:p>
            <a:r>
              <a:rPr lang="fr-FR" dirty="0" smtClean="0"/>
              <a:t>Action: découpage du programme</a:t>
            </a:r>
          </a:p>
          <a:p>
            <a:pPr>
              <a:buNone/>
            </a:pPr>
            <a:r>
              <a:rPr lang="fr-FR" dirty="0" smtClean="0"/>
              <a:t>EX: </a:t>
            </a:r>
            <a:r>
              <a:rPr lang="fr-FR" dirty="0" smtClean="0">
                <a:solidFill>
                  <a:srgbClr val="FF0000"/>
                </a:solidFill>
              </a:rPr>
              <a:t>mission: sécurité, comporte deux programme: police nationale et gendarmerie. Le programme PN comporte plusieurs actions: ordre public, sécurité et paix publique, sécurité routière…</a:t>
            </a:r>
            <a:endParaRPr lang="fr-FR"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Les articles 38 et 41 de la LOF130-13 précisent respectivement que:</a:t>
            </a:r>
          </a:p>
          <a:p>
            <a:pPr>
              <a:buNone/>
            </a:pPr>
            <a:endParaRPr lang="fr-FR" dirty="0" smtClean="0"/>
          </a:p>
          <a:p>
            <a:pPr>
              <a:buNone/>
            </a:pPr>
            <a:r>
              <a:rPr lang="fr-FR" dirty="0" smtClean="0"/>
              <a:t>	</a:t>
            </a:r>
            <a:r>
              <a:rPr lang="fr-FR" b="1" dirty="0" smtClean="0"/>
              <a:t>« les dépenses du budget général sont présentées, à l’intérieur des titres, par chapitres, subdivisés en programmes, régions et projets ou actions ».</a:t>
            </a: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sz="2800" dirty="0" smtClean="0"/>
              <a:t>Les dépenses des SEGMA sont présentées, à l’intérieur de chaque chapitre, dans un programme et, le cas échéant, dans des programmes subdivisés en régions et projets ou actions.</a:t>
            </a:r>
          </a:p>
          <a:p>
            <a:r>
              <a:rPr lang="fr-FR" sz="2800" dirty="0" smtClean="0"/>
              <a:t>Les dépenses des CST sont présentées dans un programme et, le cas échéant, dans des programmes subdivisés en régions et projets ou actions.</a:t>
            </a: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graphicFrame>
        <p:nvGraphicFramePr>
          <p:cNvPr id="4" name="Espace réservé du contenu 3"/>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pPr algn="just"/>
            <a:r>
              <a:rPr lang="fr-FR" dirty="0" smtClean="0"/>
              <a:t>Les lignes au sein du projet ou action sont associées à la codification économique qui permet le passage vers les classes du plan comptable de l’Etat. C’est le niveau de nomenclature le plus fin qui renseigne sur la nature de la dépense, et qui doit être en cohérence absolue avec les niveaux supérieurs dans l’arborescence de la nomenclature ( titres et chapitres).</a:t>
            </a:r>
          </a:p>
          <a:p>
            <a:pPr algn="just"/>
            <a:endParaRPr lang="fr-FR" dirty="0" smtClean="0"/>
          </a:p>
          <a:p>
            <a:pPr lvl="8" algn="just">
              <a:buNone/>
            </a:pPr>
            <a:r>
              <a:rPr lang="fr-FR" sz="3400" dirty="0" smtClean="0"/>
              <a:t>		Loi de règlement</a:t>
            </a:r>
            <a:endParaRPr lang="fr-FR" dirty="0"/>
          </a:p>
        </p:txBody>
      </p:sp>
      <p:sp>
        <p:nvSpPr>
          <p:cNvPr id="4" name="Flèche vers le bas 3"/>
          <p:cNvSpPr/>
          <p:nvPr/>
        </p:nvSpPr>
        <p:spPr>
          <a:xfrm>
            <a:off x="4355976" y="4941168"/>
            <a:ext cx="100811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fontScale="90000"/>
          </a:bodyPr>
          <a:lstStyle/>
          <a:p>
            <a:r>
              <a:rPr lang="fr-FR" sz="2800" dirty="0" smtClean="0"/>
              <a:t>La LOF propose une forte responsabilisation des gestionnaires</a:t>
            </a:r>
            <a:endParaRPr lang="fr-FR" sz="2800" dirty="0"/>
          </a:p>
        </p:txBody>
      </p:sp>
      <p:sp>
        <p:nvSpPr>
          <p:cNvPr id="3" name="Espace réservé du contenu 2"/>
          <p:cNvSpPr>
            <a:spLocks noGrp="1"/>
          </p:cNvSpPr>
          <p:nvPr>
            <p:ph idx="1"/>
          </p:nvPr>
        </p:nvSpPr>
        <p:spPr>
          <a:xfrm>
            <a:off x="457200" y="1628800"/>
            <a:ext cx="8229600" cy="4695800"/>
          </a:xfrm>
        </p:spPr>
        <p:txBody>
          <a:bodyPr>
            <a:normAutofit fontScale="77500" lnSpcReduction="20000"/>
          </a:bodyPr>
          <a:lstStyle/>
          <a:p>
            <a:r>
              <a:rPr lang="fr-FR" dirty="0" smtClean="0">
                <a:latin typeface="Times New Roman" pitchFamily="18" charset="0"/>
                <a:cs typeface="Times New Roman" pitchFamily="18" charset="0"/>
              </a:rPr>
              <a:t>des audits de performance seront réalisés par l'Inspection Générale des Finances qui sera amené à présenter le rapport de son audit au parlement.</a:t>
            </a:r>
          </a:p>
          <a:p>
            <a:r>
              <a:rPr lang="fr-FR" dirty="0" smtClean="0">
                <a:latin typeface="Times New Roman" pitchFamily="18" charset="0"/>
                <a:cs typeface="Times New Roman" pitchFamily="18" charset="0"/>
              </a:rPr>
              <a:t> les départements ministériels seront chargés d'élaborer un Projet Ministériel de Performance accompagnant le projet de la loi de finances et qui présente des données sur leurs stratégies, leurs programmes, leurs objectifs et indicateurs de performance.</a:t>
            </a:r>
          </a:p>
          <a:p>
            <a:r>
              <a:rPr lang="fr-FR" dirty="0" smtClean="0">
                <a:latin typeface="Times New Roman" pitchFamily="18" charset="0"/>
                <a:cs typeface="Times New Roman" pitchFamily="18" charset="0"/>
              </a:rPr>
              <a:t>Chaque département sera amené également à préparer un Rapport Ministériel de Performance joint au projet de loi de règlement de l'année considérée, et qui compare pour chaque programme les réalisations avec les prévisions initiales.(au plus tard à la fin de mois de juillet </a:t>
            </a:r>
            <a:r>
              <a:rPr lang="fr-FR" dirty="0" smtClean="0"/>
              <a:t>de l’année qui suit celle de l’exécution de la LF concernée</a:t>
            </a:r>
            <a:r>
              <a:rPr lang="fr-FR" dirty="0" smtClean="0">
                <a:latin typeface="Times New Roman" pitchFamily="18" charset="0"/>
                <a:cs typeface="Times New Roman" pitchFamily="18" charset="0"/>
              </a:rPr>
              <a:t>)</a:t>
            </a:r>
          </a:p>
          <a:p>
            <a:r>
              <a:rPr lang="fr-FR" dirty="0" smtClean="0">
                <a:latin typeface="Times New Roman" pitchFamily="18" charset="0"/>
                <a:cs typeface="Times New Roman" pitchFamily="18" charset="0"/>
              </a:rPr>
              <a:t>Ces rapports sont consolidés au niveau du Rapport Annuel de Performance établi par le Ministère chargé des Finances et présenté au Parlement à l'occasion de la préparation du projet de loi de règlement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normAutofit/>
          </a:bodyPr>
          <a:lstStyle/>
          <a:p>
            <a:pPr algn="just"/>
            <a:r>
              <a:rPr lang="fr-FR" dirty="0" smtClean="0"/>
              <a:t>Le corollaire de cette responsabilisation est l’octroi d’une liberté accrue quant à la gestion des crédits. </a:t>
            </a:r>
          </a:p>
          <a:p>
            <a:pPr algn="just"/>
            <a:endParaRPr lang="fr-FR" dirty="0" smtClean="0"/>
          </a:p>
          <a:p>
            <a:pPr algn="just"/>
            <a:r>
              <a:rPr lang="fr-FR" dirty="0" smtClean="0"/>
              <a:t>Les gestionnaires disposent d’une plus grande marge de manœuvre. Concrètement, ils ont la possibilité de répartir les crédits, au moment de l’exécution, par action ou projet, ou par destination économique. De plus, ils ont une liberté totale de redéploiement des crédits entre projets ou actions d’une même région à l’intérieur d’un même programme. Globalement, les ressources sont allouées en fonction des priorités stratégiques.</a:t>
            </a:r>
          </a:p>
          <a:p>
            <a:endParaRPr lang="fr-FR" dirty="0"/>
          </a:p>
        </p:txBody>
      </p:sp>
      <p:sp>
        <p:nvSpPr>
          <p:cNvPr id="4" name="Flèche vers le bas 3"/>
          <p:cNvSpPr/>
          <p:nvPr/>
        </p:nvSpPr>
        <p:spPr>
          <a:xfrm>
            <a:off x="3995936" y="1772816"/>
            <a:ext cx="1080120"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lnSpcReduction="10000"/>
          </a:bodyPr>
          <a:lstStyle/>
          <a:p>
            <a:pPr algn="just"/>
            <a:r>
              <a:rPr lang="fr-FR" dirty="0" smtClean="0"/>
              <a:t>Aussi, le gestionnaire peut effectuer des virements de crédits entre les régions d’un même programme subordonnés à l’accord du MEF. Par ailleurs, le gestionnaire peut recourir à des virements de crédits entre des programmes avec un plafond de 10% et un accord préalable du MEF.</a:t>
            </a:r>
          </a:p>
          <a:p>
            <a:pPr algn="just"/>
            <a:endParaRPr lang="fr-FR" dirty="0" smtClean="0"/>
          </a:p>
          <a:p>
            <a:pPr algn="just"/>
            <a:r>
              <a:rPr lang="fr-FR" dirty="0" smtClean="0"/>
              <a:t>Ce plafond ne s’applique pas aux virements entre programmes du chapitre du personnel. Il s’applique aux virements entre chacun des programmes des chapitres relatifs aux dépenses d’exploitation et aux dépenses d’investissement des services de l’Etat gérés de manière autonome et entre chacun des programmes des comptes d’affectation spéciale.</a:t>
            </a:r>
            <a:endParaRPr lang="fr-FR" dirty="0"/>
          </a:p>
        </p:txBody>
      </p:sp>
      <p:sp>
        <p:nvSpPr>
          <p:cNvPr id="4" name="Flèche vers le bas 3"/>
          <p:cNvSpPr/>
          <p:nvPr/>
        </p:nvSpPr>
        <p:spPr>
          <a:xfrm>
            <a:off x="3923928" y="3068960"/>
            <a:ext cx="100811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658369"/>
            <a:ext cx="8229600" cy="45719"/>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normAutofit/>
          </a:bodyPr>
          <a:lstStyle/>
          <a:p>
            <a:endParaRPr lang="fr-FR" dirty="0" smtClean="0"/>
          </a:p>
          <a:p>
            <a:endParaRPr lang="fr-FR" dirty="0" smtClean="0"/>
          </a:p>
          <a:p>
            <a:r>
              <a:rPr lang="fr-FR" dirty="0" smtClean="0"/>
              <a:t>Le caractère structurel du déficit budgétaire+ déséquilibre de la balance des paiements des retards des paiements publics         </a:t>
            </a:r>
            <a:r>
              <a:rPr lang="fr-FR" dirty="0" smtClean="0"/>
              <a:t>l’obligation du passage à un nouveau </a:t>
            </a:r>
            <a:r>
              <a:rPr lang="fr-FR" dirty="0" smtClean="0"/>
              <a:t>modèle changeant la culture de gestion des finances de l’Etat</a:t>
            </a:r>
          </a:p>
          <a:p>
            <a:r>
              <a:rPr lang="fr-FR" dirty="0" smtClean="0"/>
              <a:t>l’approche budgétaire adoptée jusqu’ici, fondée sur les moyens et la répartition des enveloppes entre les départements ministériels, a montré ses limites.</a:t>
            </a:r>
          </a:p>
          <a:p>
            <a:endParaRPr lang="fr-FR" dirty="0"/>
          </a:p>
        </p:txBody>
      </p:sp>
      <p:sp>
        <p:nvSpPr>
          <p:cNvPr id="4" name="Flèche droite 3"/>
          <p:cNvSpPr/>
          <p:nvPr/>
        </p:nvSpPr>
        <p:spPr>
          <a:xfrm>
            <a:off x="4067944" y="2708920"/>
            <a:ext cx="504056"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r>
              <a:rPr lang="fr-FR" sz="2400" b="1" i="1" dirty="0" smtClean="0">
                <a:solidFill>
                  <a:schemeClr val="accent6">
                    <a:lumMod val="75000"/>
                  </a:schemeClr>
                </a:solidFill>
              </a:rPr>
              <a:t>B- Le renforcement des principes et règles financiers et de la transparence des finances publiques</a:t>
            </a:r>
          </a:p>
          <a:p>
            <a:r>
              <a:rPr lang="fr-FR" dirty="0" smtClean="0">
                <a:latin typeface="Times New Roman" pitchFamily="18" charset="0"/>
                <a:cs typeface="Times New Roman" pitchFamily="18" charset="0"/>
              </a:rPr>
              <a:t>Pour renforcer la transparence budgétaire, le projet de réforme propose d'introduire de manière explicite le principe de sincérité budgétaire.</a:t>
            </a:r>
          </a:p>
          <a:p>
            <a:r>
              <a:rPr lang="fr-FR" dirty="0" smtClean="0">
                <a:latin typeface="Times New Roman" pitchFamily="18" charset="0"/>
                <a:cs typeface="Times New Roman" pitchFamily="18" charset="0"/>
              </a:rPr>
              <a:t>Le projet propose également de réduire le nombre de catégories des Comptes Spéciaux du Trésor, de rationaliser la création et la gestion des Services de l'Etat Gérés de Manière Autonome et des Comptes Spéciaux du Trésor ainsi que de renforcer la transparence dans la gestion du patrimoine de l'Etat.</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lstStyle/>
          <a:p>
            <a:r>
              <a:rPr lang="fr-FR" dirty="0" smtClean="0">
                <a:latin typeface="Times New Roman" pitchFamily="18" charset="0"/>
                <a:cs typeface="Times New Roman" pitchFamily="18" charset="0"/>
              </a:rPr>
              <a:t>Le projet établit de nouvelles règles financières pour renforcer l'équilibre financier et améliorer la transparence budgétaire, dans la mesure où il propose de conférer le caractère limitatif aux crédits de personnel, d'interdire d'inscrire les dépenses de fonctionnement ou personnel au niveau du chapitre d'investissement, d'interdire de procéder au report des crédits d'investissement et d'orienter la dette publique vers le financement de l'investissement.</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77500" lnSpcReduction="20000"/>
          </a:bodyPr>
          <a:lstStyle/>
          <a:p>
            <a:r>
              <a:rPr lang="fr-FR" sz="2400" b="1" i="1" dirty="0" smtClean="0">
                <a:solidFill>
                  <a:schemeClr val="accent6">
                    <a:lumMod val="75000"/>
                  </a:schemeClr>
                </a:solidFill>
                <a:latin typeface="Times New Roman" pitchFamily="18" charset="0"/>
                <a:cs typeface="Times New Roman" pitchFamily="18" charset="0"/>
              </a:rPr>
              <a:t>C- L'accroissement du contrôle parlementaire au niveau des finances publiques</a:t>
            </a:r>
          </a:p>
          <a:p>
            <a:r>
              <a:rPr lang="fr-FR" dirty="0" smtClean="0"/>
              <a:t>Avec la promulgation de la nouvelle Constitution, en date du 29 juillet 2011, on assiste à une véritable responsabilisation du parlement dans les questions budgétaires de l’Etat.</a:t>
            </a:r>
          </a:p>
          <a:p>
            <a:pPr>
              <a:buNone/>
            </a:pPr>
            <a:endParaRPr lang="fr-FR" dirty="0" smtClean="0"/>
          </a:p>
          <a:p>
            <a:pPr>
              <a:buNone/>
            </a:pPr>
            <a:r>
              <a:rPr lang="fr-FR" dirty="0" smtClean="0"/>
              <a:t>	</a:t>
            </a:r>
          </a:p>
          <a:p>
            <a:pPr>
              <a:buNone/>
            </a:pPr>
            <a:r>
              <a:rPr lang="fr-FR" dirty="0" smtClean="0"/>
              <a:t>	le parlement doit veiller à la qualité des débats ayant trait aux finances de l’Etat, à la rationalisation des charges publiques et au meilleur suivi de l’exécution des prévisions budgétaires.</a:t>
            </a:r>
          </a:p>
          <a:p>
            <a:pPr>
              <a:buNone/>
            </a:pPr>
            <a:r>
              <a:rPr lang="fr-FR" sz="4700" b="1" dirty="0" smtClean="0"/>
              <a:t>                            +</a:t>
            </a:r>
          </a:p>
          <a:p>
            <a:r>
              <a:rPr lang="fr-FR" dirty="0" smtClean="0"/>
              <a:t>La LOF 130-13 a créé un cadre juridique permettant de « Renforcer le rôle du contrôle du Parlement sur l’action du Gouvernement, par l’enrichissement qualitatif de l’information sur la Loi de Finances communiquée au Parlement et par l’orientation du débat parlementaire davantage vers la performance du budget et ses retombées sur la qualité de vie des citoyens ».</a:t>
            </a:r>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10000"/>
          </a:bodyPr>
          <a:lstStyle/>
          <a:p>
            <a:pPr>
              <a:buNone/>
            </a:pPr>
            <a:r>
              <a:rPr lang="fr-FR" b="1" dirty="0" smtClean="0"/>
              <a:t>Les objectifs de ces réformes:</a:t>
            </a:r>
          </a:p>
          <a:p>
            <a:pPr marL="514350" indent="-514350">
              <a:buFont typeface="+mj-lt"/>
              <a:buAutoNum type="arabicPeriod"/>
            </a:pPr>
            <a:r>
              <a:rPr lang="fr-FR" dirty="0" smtClean="0"/>
              <a:t> Réformer les structures financières et économiques du pays, afin d’en consolider la compétitivité  </a:t>
            </a:r>
          </a:p>
          <a:p>
            <a:pPr marL="514350" indent="-514350">
              <a:buFont typeface="+mj-lt"/>
              <a:buAutoNum type="arabicPeriod"/>
            </a:pPr>
            <a:r>
              <a:rPr lang="fr-FR" dirty="0" smtClean="0"/>
              <a:t>établir les bases juridiques et institutionnelles d’une bonne gouvernance financière.</a:t>
            </a:r>
          </a:p>
          <a:p>
            <a:pPr marL="514350" indent="-514350">
              <a:buFont typeface="+mj-lt"/>
              <a:buAutoNum type="arabicPeriod"/>
            </a:pPr>
            <a:r>
              <a:rPr lang="fr-FR" dirty="0" smtClean="0"/>
              <a:t>Renforcer le contrôle de l’efficacité de la dépense publique qui est lacunaire,</a:t>
            </a:r>
          </a:p>
          <a:p>
            <a:pPr marL="514350" indent="-514350">
              <a:buFont typeface="+mj-lt"/>
              <a:buAutoNum type="arabicPeriod"/>
            </a:pPr>
            <a:r>
              <a:rPr lang="fr-FR" dirty="0" smtClean="0"/>
              <a:t>Accroitre la responsabilité des gestionnaires qui n’étaient pas tenus de rendre des comptes mettant en évidence les résultats obtenus au regard des moyens mobilisés. Ainsi, le Parlement reste cantonné dans une approche quantitative des budgets reposant sur le seul volume des crédits, sur leur taux d’évolution et leur taux de consommation.</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fontScale="92500" lnSpcReduction="10000"/>
          </a:bodyPr>
          <a:lstStyle/>
          <a:p>
            <a:pPr>
              <a:buNone/>
            </a:pPr>
            <a:r>
              <a:rPr lang="fr-FR" b="1" dirty="0" smtClean="0">
                <a:latin typeface="Constantia" pitchFamily="18" charset="0"/>
                <a:cs typeface="Times New Roman" pitchFamily="18" charset="0"/>
              </a:rPr>
              <a:t>	Les mesures prises</a:t>
            </a:r>
          </a:p>
          <a:p>
            <a:r>
              <a:rPr lang="fr-FR" dirty="0" smtClean="0">
                <a:latin typeface="Constantia" pitchFamily="18" charset="0"/>
                <a:cs typeface="Times New Roman" pitchFamily="18" charset="0"/>
              </a:rPr>
              <a:t>l'enrichissement des informations communiquées par le gouvernement,</a:t>
            </a:r>
          </a:p>
          <a:p>
            <a:r>
              <a:rPr lang="fr-FR" dirty="0" smtClean="0">
                <a:latin typeface="Constantia" pitchFamily="18" charset="0"/>
                <a:cs typeface="Times New Roman" pitchFamily="18" charset="0"/>
              </a:rPr>
              <a:t> le réaménagement du calendrier de la préparation des lois de finances,</a:t>
            </a:r>
          </a:p>
          <a:p>
            <a:r>
              <a:rPr lang="fr-FR" dirty="0" smtClean="0">
                <a:latin typeface="Constantia" pitchFamily="18" charset="0"/>
                <a:cs typeface="Times New Roman" pitchFamily="18" charset="0"/>
              </a:rPr>
              <a:t> la révision des modalités de vote de la loi de finances</a:t>
            </a:r>
          </a:p>
          <a:p>
            <a:r>
              <a:rPr lang="fr-FR" dirty="0" smtClean="0">
                <a:latin typeface="Constantia" pitchFamily="18" charset="0"/>
                <a:cs typeface="Times New Roman" pitchFamily="18" charset="0"/>
              </a:rPr>
              <a:t> la clarification du droit d'amendement et de la notion de charge publique.</a:t>
            </a:r>
          </a:p>
          <a:p>
            <a:r>
              <a:rPr lang="fr-FR" dirty="0" smtClean="0"/>
              <a:t>L’obligation pour le chef de gouvernement, selon l’article 101 de la Constitution 2011, de présenter aux députés un état des lieux mensuel des politiques publiques ce qui permet à ces derniers d’évaluer régulièrement leur mise en œuvre et de procéder aux ajustements nécessaires, avant qu’il ne soit trop tard.</a:t>
            </a:r>
            <a:endParaRPr lang="fr-FR" dirty="0" smtClean="0">
              <a:latin typeface="Times New Roman" pitchFamily="18" charset="0"/>
              <a:cs typeface="Times New Roman" pitchFamily="18" charset="0"/>
            </a:endParaRPr>
          </a:p>
          <a:p>
            <a:pPr>
              <a:buNone/>
            </a:pPr>
            <a:endParaRPr lang="fr-FR" dirty="0" smtClean="0"/>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764704"/>
            <a:ext cx="8229600" cy="5559896"/>
          </a:xfrm>
        </p:spPr>
        <p:txBody>
          <a:bodyPr/>
          <a:lstStyle/>
          <a:p>
            <a:r>
              <a:rPr lang="fr-FR" dirty="0" smtClean="0">
                <a:solidFill>
                  <a:schemeClr val="tx2">
                    <a:lumMod val="75000"/>
                  </a:schemeClr>
                </a:solidFill>
              </a:rPr>
              <a:t>L’enrichissement des informations communiquées par le parlement</a:t>
            </a:r>
          </a:p>
          <a:p>
            <a:endParaRPr lang="fr-FR" dirty="0" smtClean="0"/>
          </a:p>
          <a:p>
            <a:r>
              <a:rPr lang="fr-FR" dirty="0" smtClean="0">
                <a:latin typeface="Times New Roman" pitchFamily="18" charset="0"/>
                <a:cs typeface="Times New Roman" pitchFamily="18" charset="0"/>
              </a:rPr>
              <a:t>le projet propose d'associer le parlement dès les premières étapes de préparation du projet de loi de finances et de mettre à sa disposition des données précises et de qualité afin de lui permettre d'exercer son rôle de contrôle des politiques publiques et des conditions de leur mise en œuvre.</a:t>
            </a:r>
          </a:p>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lstStyle/>
          <a:p>
            <a:r>
              <a:rPr lang="fr-FR" sz="2400" dirty="0" smtClean="0">
                <a:latin typeface="Times New Roman" pitchFamily="18" charset="0"/>
                <a:cs typeface="Times New Roman" pitchFamily="18" charset="0"/>
              </a:rPr>
              <a:t>les informations communiquées au Parlement sont enrichies par l'élaboration de 14 nouveaux rapports et 2 annexes afin d'améliorer la qualité du débat sur la loi de finances. En outre, le projet de loi de règlement est accompagné des Rapports Ministériels de Performance, du Rapport Annuel de Performance préparé par le ministre chargé des finances, des Rapports d'Audit de Performance établis par l'Inspection Générale des Finances, et du Rapport sur les Finances des Collectivités Territoriales. D'autant plus que les Projet Ministériels Annuels de Performance accompagnent les budgets sectoriels présentés au Parlement.</a:t>
            </a:r>
          </a:p>
          <a:p>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a:bodyPr>
          <a:lstStyle/>
          <a:p>
            <a:r>
              <a:rPr lang="fr-FR" dirty="0" smtClean="0">
                <a:solidFill>
                  <a:srgbClr val="FF0000"/>
                </a:solidFill>
              </a:rPr>
              <a:t>le réaménagement du calendrier de préparation de la loi de finances</a:t>
            </a:r>
          </a:p>
          <a:p>
            <a:pPr algn="just"/>
            <a:r>
              <a:rPr lang="fr-FR" dirty="0" smtClean="0">
                <a:latin typeface="Times New Roman" pitchFamily="18" charset="0"/>
                <a:cs typeface="Times New Roman" pitchFamily="18" charset="0"/>
              </a:rPr>
              <a:t>l'introduction d'une phase de préparation du cadre de programmation pluriannuelle de référence dans lequel la loi de finances doit s'inscrire ainsi qu'une phase de concertation avec le Parlement avant la fin du mois de juillet pour discuter des grandes orientations et du cadre général qui sous-tendent le projet de loi de finances, notamment le contexte international, l'évolution de l'économie nationale, ainsi que l'exécution de la loi de finances de l'année en cours et la programmation triennale globale de l'Etat qui fera l'objet d'un rapport préparé par le gouvernement et pouvant être discuté au Parlement</a:t>
            </a:r>
          </a:p>
          <a:p>
            <a:pPr algn="just"/>
            <a:endParaRPr lang="fr-FR" dirty="0">
              <a:solidFill>
                <a:srgbClr val="FF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24744"/>
            <a:ext cx="8229600" cy="5199856"/>
          </a:xfrm>
        </p:spPr>
        <p:txBody>
          <a:bodyPr>
            <a:normAutofit/>
          </a:bodyPr>
          <a:lstStyle/>
          <a:p>
            <a:r>
              <a:rPr lang="fr-FR" dirty="0" smtClean="0">
                <a:solidFill>
                  <a:srgbClr val="FF0000"/>
                </a:solidFill>
              </a:rPr>
              <a:t>            Au niveau de la loi règlement</a:t>
            </a:r>
          </a:p>
          <a:p>
            <a:endParaRPr lang="fr-FR" dirty="0" smtClean="0">
              <a:solidFill>
                <a:srgbClr val="FF0000"/>
              </a:solidFill>
            </a:endParaRPr>
          </a:p>
          <a:p>
            <a:r>
              <a:rPr lang="fr-FR" dirty="0" smtClean="0"/>
              <a:t>Po</a:t>
            </a:r>
            <a:r>
              <a:rPr lang="fr-FR" dirty="0" smtClean="0">
                <a:latin typeface="Times New Roman" pitchFamily="18" charset="0"/>
                <a:cs typeface="Times New Roman" pitchFamily="18" charset="0"/>
              </a:rPr>
              <a:t>ur ce qui est de la loi de règlement, le projet propose de réduire les délais de sa préparation et de sa présentation au Parlement dans le cadre des dispositions constitutionnelles, c'est ainsi que le processus de vote par le Parlement de la loi de règlement doit être bouclé dans les six mois suivant son dépôt par le gouvernement sur le bureau de la Chambre des Représentants.</a:t>
            </a:r>
          </a:p>
          <a:p>
            <a:endParaRPr lang="fr-FR" dirty="0" smtClean="0">
              <a:solidFill>
                <a:srgbClr val="FF0000"/>
              </a:solidFill>
            </a:endParaRPr>
          </a:p>
          <a:p>
            <a:endParaRPr lang="fr-FR" dirty="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836712"/>
            <a:ext cx="8229600" cy="5487888"/>
          </a:xfrm>
        </p:spPr>
        <p:txBody>
          <a:bodyPr>
            <a:normAutofit fontScale="92500"/>
          </a:bodyPr>
          <a:lstStyle/>
          <a:p>
            <a:pPr>
              <a:buNone/>
            </a:pPr>
            <a:r>
              <a:rPr lang="fr-FR" dirty="0" smtClean="0"/>
              <a:t>la loi de règlement doit être présentée annuellement au  du plus tard à la fin du premier trimestre du 2e exercice qui suit l’exécution (article 76 de la constitution et 65 de la LOF). Cette nouvelle culture de gouvernance entend mettre fin à l’essoufflement des finances publiques à travers la modernisation de la gestion axée sur le renforcement de la performance et de l’évaluation.</a:t>
            </a:r>
            <a:endParaRPr lang="fr-FR" dirty="0" smtClean="0">
              <a:hlinkClick r:id="rId2"/>
            </a:endParaRPr>
          </a:p>
          <a:p>
            <a:pPr>
              <a:buNone/>
            </a:pPr>
            <a:r>
              <a:rPr lang="fr-FR" dirty="0" smtClean="0">
                <a:solidFill>
                  <a:srgbClr val="FF0000"/>
                </a:solidFill>
              </a:rPr>
              <a:t>	</a:t>
            </a:r>
            <a:r>
              <a:rPr lang="fr-FR" b="1" dirty="0" smtClean="0">
                <a:solidFill>
                  <a:srgbClr val="FF0000"/>
                </a:solidFill>
              </a:rPr>
              <a:t>Article 65 de la LOF</a:t>
            </a:r>
          </a:p>
          <a:p>
            <a:r>
              <a:rPr lang="fr-FR" dirty="0" smtClean="0"/>
              <a:t>Conformément à l’article 76 de la Constitution, le projet de loi de règlement de la loi de finances est déposé annuellement, en priorité, sur le bureau de la Chambre des Représentants, au plus tard, à la fin du premier trimestre du deuxième exercice qui suit celui de l’exécution de la loi de finances concernée.</a:t>
            </a:r>
          </a:p>
          <a:p>
            <a:endParaRPr lang="fr-FR"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lnSpcReduction="10000"/>
          </a:bodyPr>
          <a:lstStyle/>
          <a:p>
            <a:r>
              <a:rPr lang="fr-FR" dirty="0" smtClean="0"/>
              <a:t>La refonte des lois organiques des Finances est intimement liée aux réformes constitutionnelles:</a:t>
            </a:r>
          </a:p>
          <a:p>
            <a:pPr>
              <a:buNone/>
            </a:pPr>
            <a:r>
              <a:rPr lang="fr-FR" dirty="0" smtClean="0"/>
              <a:t>		La première LOF au Maroc, en novembre 1963, est le résultat de la mise en place de la Constitution de 1962 qui a consacré le droit financier de l’Etat. </a:t>
            </a:r>
          </a:p>
          <a:p>
            <a:pPr>
              <a:buNone/>
            </a:pPr>
            <a:r>
              <a:rPr lang="fr-FR" dirty="0" smtClean="0"/>
              <a:t>  		  Révisions en 1998, qui continue de réglementer le processus d’élaboration des budgets annuels de l’Etat. </a:t>
            </a:r>
          </a:p>
          <a:p>
            <a:pPr>
              <a:buNone/>
            </a:pPr>
            <a:r>
              <a:rPr lang="fr-FR" dirty="0" smtClean="0"/>
              <a:t>		Aujourd’hui, la Constitution de 2011 a introduit de nouveaux principes qu’il a fallu décliner dans la réglementation des finances publiques: une nouvelle philosophie de la gouvernance basée sur la transparence, la performance et la reddition des comptes.</a:t>
            </a:r>
          </a:p>
          <a:p>
            <a:endParaRPr lang="fr-FR" dirty="0"/>
          </a:p>
        </p:txBody>
      </p:sp>
      <p:sp>
        <p:nvSpPr>
          <p:cNvPr id="4" name="Flèche droite 3"/>
          <p:cNvSpPr/>
          <p:nvPr/>
        </p:nvSpPr>
        <p:spPr>
          <a:xfrm>
            <a:off x="1043608" y="1844824"/>
            <a:ext cx="288032"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droite 4"/>
          <p:cNvSpPr/>
          <p:nvPr/>
        </p:nvSpPr>
        <p:spPr>
          <a:xfrm>
            <a:off x="1043608" y="2924944"/>
            <a:ext cx="36004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droite 5"/>
          <p:cNvSpPr/>
          <p:nvPr/>
        </p:nvSpPr>
        <p:spPr>
          <a:xfrm>
            <a:off x="971600" y="4077072"/>
            <a:ext cx="36004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lstStyle/>
          <a:p>
            <a:r>
              <a:rPr lang="fr-FR" dirty="0" smtClean="0">
                <a:solidFill>
                  <a:srgbClr val="FF0000"/>
                </a:solidFill>
              </a:rPr>
              <a:t>           Au niveau des lois rectificatives</a:t>
            </a:r>
          </a:p>
          <a:p>
            <a:endParaRPr lang="fr-FR" dirty="0" smtClean="0">
              <a:solidFill>
                <a:srgbClr val="FF0000"/>
              </a:solidFill>
            </a:endParaRPr>
          </a:p>
          <a:p>
            <a:r>
              <a:rPr lang="fr-FR" dirty="0" smtClean="0">
                <a:latin typeface="Times New Roman" pitchFamily="18" charset="0"/>
                <a:cs typeface="Times New Roman" pitchFamily="18" charset="0"/>
              </a:rPr>
              <a:t>réhabiliter le rôle dévolu aux lois de finances rectificatives et encadrer son calendrier d'examen et d'adoption, à travers le vote par le Parlement de son projet dans un délai global de 15 jours, et ce, étant donnée le caractère urgent que revêtent ce type de lois de finances.</a:t>
            </a:r>
          </a:p>
          <a:p>
            <a:endParaRPr lang="fr-FR" dirty="0">
              <a:solidFill>
                <a:srgbClr val="FF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80728"/>
            <a:ext cx="8229600" cy="5343872"/>
          </a:xfrm>
        </p:spPr>
        <p:txBody>
          <a:bodyPr>
            <a:normAutofit fontScale="77500" lnSpcReduction="20000"/>
          </a:bodyPr>
          <a:lstStyle/>
          <a:p>
            <a:pPr>
              <a:buNone/>
            </a:pPr>
            <a:r>
              <a:rPr lang="fr-FR" b="1" dirty="0" smtClean="0">
                <a:solidFill>
                  <a:srgbClr val="FF0000"/>
                </a:solidFill>
              </a:rPr>
              <a:t>Article 51 de la LOF</a:t>
            </a:r>
            <a:endParaRPr lang="fr-FR" b="1" dirty="0" smtClean="0"/>
          </a:p>
          <a:p>
            <a:r>
              <a:rPr lang="fr-FR" dirty="0" smtClean="0"/>
              <a:t>Le projet de loi de finances rectificative est voté par le Parlement dans un délai n’excédant pas quinze (15) jours après son dépôt par le Gouvernement sur le bureau de la Chambre des Représentants.</a:t>
            </a:r>
          </a:p>
          <a:p>
            <a:r>
              <a:rPr lang="fr-FR" dirty="0" smtClean="0"/>
              <a:t>La Chambre des Représentants se prononce sur le projet de loi de finances rectificative dans un délai de huit (8) jours suivant la date de son dépôt.</a:t>
            </a:r>
          </a:p>
          <a:p>
            <a:r>
              <a:rPr lang="fr-FR" dirty="0" smtClean="0"/>
              <a:t>Dès le vote dudit projet ou à l'expiration du délai prévu à l'alinéa précédent, le Gouvernement saisit la Chambre des Conseillers du texte adopté ou du texte qu'il a initialement présenté, modifié, le cas échéant, par les amendements votés par la Chambre des Représentants et acceptés par lui.</a:t>
            </a:r>
          </a:p>
          <a:p>
            <a:r>
              <a:rPr lang="fr-FR" dirty="0" smtClean="0"/>
              <a:t>La Chambre des Conseillers se prononce sur le projet dans un délai de quatre (4) jours suivant sa saisine.</a:t>
            </a:r>
          </a:p>
          <a:p>
            <a:r>
              <a:rPr lang="fr-FR" dirty="0" smtClean="0"/>
              <a:t>La Chambre des Représentants examine les amendements votés par la Chambre des Conseillers et adopte en dernier ressort le projet de loi de finances rectificative dans un délai n’excédant pas trois (3) jours</a:t>
            </a: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24744"/>
            <a:ext cx="8229600" cy="5199856"/>
          </a:xfrm>
        </p:spPr>
        <p:txBody>
          <a:bodyPr/>
          <a:lstStyle/>
          <a:p>
            <a:r>
              <a:rPr lang="fr-FR" sz="2400" dirty="0" smtClean="0">
                <a:latin typeface="Constantia" pitchFamily="18" charset="0"/>
              </a:rPr>
              <a:t>En dépit des efforts déployés, l’article 77 de la constitution 2011 limite le pouvoir financier du parlement</a:t>
            </a:r>
          </a:p>
          <a:p>
            <a:endParaRPr lang="fr-FR" dirty="0"/>
          </a:p>
        </p:txBody>
      </p:sp>
      <p:pic>
        <p:nvPicPr>
          <p:cNvPr id="4" name="Picture 2"/>
          <p:cNvPicPr>
            <a:picLocks noChangeAspect="1" noChangeArrowheads="1"/>
          </p:cNvPicPr>
          <p:nvPr/>
        </p:nvPicPr>
        <p:blipFill>
          <a:blip r:embed="rId2" cstate="print"/>
          <a:srcRect/>
          <a:stretch>
            <a:fillRect/>
          </a:stretch>
        </p:blipFill>
        <p:spPr bwMode="auto">
          <a:xfrm>
            <a:off x="827584" y="2060848"/>
            <a:ext cx="7776863" cy="4263752"/>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fontScale="90000"/>
          </a:bodyPr>
          <a:lstStyle/>
          <a:p>
            <a:r>
              <a:rPr lang="fr-FR" sz="3100" b="1" dirty="0" smtClean="0">
                <a:solidFill>
                  <a:srgbClr val="FF0000"/>
                </a:solidFill>
                <a:latin typeface="+mn-lt"/>
              </a:rPr>
              <a:t>Le droit d’amendement des parlementaires reste limité.</a:t>
            </a:r>
            <a:r>
              <a:rPr lang="fr-FR" dirty="0" smtClean="0"/>
              <a:t/>
            </a:r>
            <a:br>
              <a:rPr lang="fr-FR" dirty="0" smtClean="0"/>
            </a:br>
            <a:endParaRPr lang="fr-FR" dirty="0"/>
          </a:p>
        </p:txBody>
      </p:sp>
      <p:sp>
        <p:nvSpPr>
          <p:cNvPr id="3" name="Espace réservé du contenu 2"/>
          <p:cNvSpPr>
            <a:spLocks noGrp="1"/>
          </p:cNvSpPr>
          <p:nvPr>
            <p:ph idx="1"/>
          </p:nvPr>
        </p:nvSpPr>
        <p:spPr>
          <a:xfrm>
            <a:off x="457200" y="1196752"/>
            <a:ext cx="8229600" cy="5127848"/>
          </a:xfrm>
        </p:spPr>
        <p:txBody>
          <a:bodyPr>
            <a:normAutofit/>
          </a:bodyPr>
          <a:lstStyle/>
          <a:p>
            <a:r>
              <a:rPr lang="fr-FR" dirty="0" smtClean="0"/>
              <a:t>En matière de recettes, ils ne peuvent proposer des diminutions, notamment en matière fiscale, car ceci priverait le budget de moyens d’action et hypothèquerait les projets de développement.</a:t>
            </a:r>
          </a:p>
          <a:p>
            <a:r>
              <a:rPr lang="fr-FR" dirty="0" smtClean="0"/>
              <a:t>En matière de dépenses, les députés ne peuvent proposer la création d’une nouvelle dépense ou l’augmentation d’une dépense existante.</a:t>
            </a:r>
          </a:p>
          <a:p>
            <a:endParaRPr lang="fr-FR" dirty="0" smtClean="0"/>
          </a:p>
          <a:p>
            <a:pPr>
              <a:buNone/>
            </a:pPr>
            <a:r>
              <a:rPr lang="fr-FR" dirty="0" smtClean="0"/>
              <a:t>	 Eviter le gaspillage des deniers publics + aggravation du déséquilibre budgétaire.</a:t>
            </a:r>
          </a:p>
          <a:p>
            <a:endParaRPr lang="fr-FR" dirty="0"/>
          </a:p>
        </p:txBody>
      </p:sp>
      <p:sp>
        <p:nvSpPr>
          <p:cNvPr id="4" name="Flèche vers le bas 3"/>
          <p:cNvSpPr/>
          <p:nvPr/>
        </p:nvSpPr>
        <p:spPr>
          <a:xfrm>
            <a:off x="3923928" y="4221088"/>
            <a:ext cx="86409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l’ensemble des dispositions du décret d’application de la LOF (publié au BO fin juin 2015) est entré en vigueur le premier janvier 2016, sauf une disposition qui ne l’a été que deux ans après (janvier 2018). Il s’agit de l’article 23 relatif aux «virements de crédits entre programmes d’un même chapitre». Un virement qui ne peut excéder un plafond 10% des dotations initiales. </a:t>
            </a:r>
          </a:p>
          <a:p>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pPr>
              <a:buNone/>
            </a:pPr>
            <a:r>
              <a:rPr lang="fr-FR" dirty="0" smtClean="0">
                <a:solidFill>
                  <a:schemeClr val="accent6">
                    <a:lumMod val="75000"/>
                  </a:schemeClr>
                </a:solidFill>
              </a:rPr>
              <a:t>Le cadre général</a:t>
            </a:r>
          </a:p>
          <a:p>
            <a:r>
              <a:rPr lang="fr-FR" dirty="0" smtClean="0"/>
              <a:t>la consécration de l'Etat de droit,</a:t>
            </a:r>
          </a:p>
          <a:p>
            <a:r>
              <a:rPr lang="fr-FR" dirty="0" smtClean="0"/>
              <a:t> la modernisation des structures de l'économie du pays, </a:t>
            </a:r>
          </a:p>
          <a:p>
            <a:r>
              <a:rPr lang="fr-FR" dirty="0" smtClean="0"/>
              <a:t>le renforcement de la compétitivité du pays, </a:t>
            </a:r>
          </a:p>
          <a:p>
            <a:r>
              <a:rPr lang="fr-FR" dirty="0" smtClean="0"/>
              <a:t>le développement de la solidarité sociale et</a:t>
            </a:r>
          </a:p>
          <a:p>
            <a:r>
              <a:rPr lang="fr-FR" dirty="0" smtClean="0"/>
              <a:t>la consolidation des bases de la bonne gouvernance.</a:t>
            </a:r>
          </a:p>
          <a:p>
            <a:r>
              <a:rPr lang="fr-FR" dirty="0" smtClean="0"/>
              <a:t>La réforme constitutionnelle(la consécration des principes de séparation et d'équilibre des pouvoirs, l'adoption de la régionalisation avancée, et le renforcement des principes de la bonne gouvernance)</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a:bodyPr>
          <a:lstStyle/>
          <a:p>
            <a:pPr>
              <a:buNone/>
            </a:pPr>
            <a:r>
              <a:rPr lang="fr-FR" dirty="0" smtClean="0">
                <a:latin typeface="Times New Roman" pitchFamily="18" charset="0"/>
                <a:cs typeface="Times New Roman" pitchFamily="18" charset="0"/>
              </a:rPr>
              <a:t>Les principaux objectifs stratégiques de la réforme de la loi organique relative à la loi de finances sont les suivants :</a:t>
            </a:r>
          </a:p>
          <a:p>
            <a:pPr>
              <a:buNone/>
            </a:pPr>
            <a:endParaRPr lang="fr-FR" dirty="0" smtClean="0">
              <a:latin typeface="Times New Roman" pitchFamily="18" charset="0"/>
              <a:cs typeface="Times New Roman" pitchFamily="18" charset="0"/>
            </a:endParaRPr>
          </a:p>
          <a:p>
            <a:pPr algn="just"/>
            <a:r>
              <a:rPr lang="fr-FR" b="1" dirty="0" smtClean="0">
                <a:latin typeface="Times New Roman" pitchFamily="18" charset="0"/>
                <a:cs typeface="Times New Roman" pitchFamily="18" charset="0"/>
              </a:rPr>
              <a:t>1. </a:t>
            </a:r>
            <a:r>
              <a:rPr lang="fr-FR" dirty="0" smtClean="0">
                <a:latin typeface="Times New Roman" pitchFamily="18" charset="0"/>
                <a:cs typeface="Times New Roman" pitchFamily="18" charset="0"/>
              </a:rPr>
              <a:t>L'actualisation du contenu de la LOF afin de permettre son adaptation aux nouvelles dispositions constitutionnelles dans le domaine des finances et son accompagnement de la nouvelle dynamique de la régionalisation avancée ainsi que sa contribution au renforcement de la déconcentration administrative et la synergie des interventions au niveau territorial ;</a:t>
            </a:r>
          </a:p>
          <a:p>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204632"/>
          </a:xfrm>
        </p:spPr>
        <p:txBody>
          <a:bodyPr>
            <a:normAutofit fontScale="90000"/>
          </a:bodyPr>
          <a:lstStyle/>
          <a:p>
            <a:endParaRPr lang="fr-FR" dirty="0"/>
          </a:p>
        </p:txBody>
      </p:sp>
      <p:sp>
        <p:nvSpPr>
          <p:cNvPr id="3" name="Espace réservé du contenu 2"/>
          <p:cNvSpPr>
            <a:spLocks noGrp="1"/>
          </p:cNvSpPr>
          <p:nvPr>
            <p:ph idx="1"/>
          </p:nvPr>
        </p:nvSpPr>
        <p:spPr>
          <a:xfrm>
            <a:off x="457200" y="1196752"/>
            <a:ext cx="8229600" cy="5127848"/>
          </a:xfrm>
        </p:spPr>
        <p:txBody>
          <a:bodyPr/>
          <a:lstStyle/>
          <a:p>
            <a:pPr algn="just"/>
            <a:r>
              <a:rPr lang="fr-FR" sz="2400" dirty="0" smtClean="0">
                <a:latin typeface="Times New Roman" pitchFamily="18" charset="0"/>
                <a:cs typeface="Times New Roman" pitchFamily="18" charset="0"/>
              </a:rPr>
              <a:t>2 Le renforcement du rôle de la loi de finances comme principal outil de mise en œuvre des politiques publiques et des stratégies sectorielles afin d'assurer le développement économique et social durable et la répartition équitable des fruits de la croissance tout en conservant l'équilibre financier du pays ;</a:t>
            </a:r>
          </a:p>
          <a:p>
            <a:pPr algn="just"/>
            <a:r>
              <a:rPr lang="fr-FR" sz="2400" dirty="0" smtClean="0">
                <a:latin typeface="Times New Roman" pitchFamily="18" charset="0"/>
                <a:cs typeface="Times New Roman" pitchFamily="18" charset="0"/>
              </a:rPr>
              <a:t>3 Le renforcement de l'efficacité, l'efficience et la cohérence des politiques publiques,</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0616"/>
          </a:xfrm>
        </p:spPr>
        <p:txBody>
          <a:bodyPr>
            <a:normAutofit fontScale="90000"/>
          </a:bodyPr>
          <a:lstStyle/>
          <a:p>
            <a:endParaRPr lang="fr-FR" dirty="0"/>
          </a:p>
        </p:txBody>
      </p:sp>
      <p:sp>
        <p:nvSpPr>
          <p:cNvPr id="3" name="Espace réservé du contenu 2"/>
          <p:cNvSpPr>
            <a:spLocks noGrp="1"/>
          </p:cNvSpPr>
          <p:nvPr>
            <p:ph idx="1"/>
          </p:nvPr>
        </p:nvSpPr>
        <p:spPr>
          <a:xfrm>
            <a:off x="457200" y="692696"/>
            <a:ext cx="8229600" cy="5631904"/>
          </a:xfrm>
        </p:spPr>
        <p:txBody>
          <a:bodyPr>
            <a:normAutofit/>
          </a:bodyPr>
          <a:lstStyle/>
          <a:p>
            <a:pPr algn="just"/>
            <a:r>
              <a:rPr lang="fr-FR" dirty="0" smtClean="0">
                <a:latin typeface="Times New Roman" pitchFamily="18" charset="0"/>
                <a:cs typeface="Times New Roman" pitchFamily="18" charset="0"/>
              </a:rPr>
              <a:t>4 l'amélioration de la qualité du service public fourni au citoyen et la maitrise de la dépense y afférente, ainsi que la responsabilisation des gestionnaires en ce qui concerne la réalisation d'objectifs justifiant les moyens financiers affectés ;</a:t>
            </a:r>
          </a:p>
          <a:p>
            <a:pPr algn="just"/>
            <a:r>
              <a:rPr lang="fr-FR" dirty="0" smtClean="0">
                <a:latin typeface="Times New Roman" pitchFamily="18" charset="0"/>
                <a:cs typeface="Times New Roman" pitchFamily="18" charset="0"/>
              </a:rPr>
              <a:t>5 L'amélioration de l'équilibre financier, le renforcement de la transparence des finances publiques et la simplification de la lisibilité budgétaire ;</a:t>
            </a:r>
          </a:p>
          <a:p>
            <a:pPr algn="just"/>
            <a:r>
              <a:rPr lang="fr-FR" dirty="0" smtClean="0">
                <a:latin typeface="Times New Roman" pitchFamily="18" charset="0"/>
                <a:cs typeface="Times New Roman" pitchFamily="18" charset="0"/>
              </a:rPr>
              <a:t>6 L'accroissement du rôle du parlement dans le contrôle financier, dans l'évaluation des politiques publiques et dans l'amélioration de la qualité du débat budgétaire.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32624"/>
          </a:xfrm>
        </p:spPr>
        <p:txBody>
          <a:bodyPr>
            <a:normAutofit fontScale="90000"/>
          </a:bodyPr>
          <a:lstStyle/>
          <a:p>
            <a:endParaRPr lang="fr-FR" dirty="0"/>
          </a:p>
        </p:txBody>
      </p:sp>
      <p:sp>
        <p:nvSpPr>
          <p:cNvPr id="3" name="Espace réservé du contenu 2"/>
          <p:cNvSpPr>
            <a:spLocks noGrp="1"/>
          </p:cNvSpPr>
          <p:nvPr>
            <p:ph idx="1"/>
          </p:nvPr>
        </p:nvSpPr>
        <p:spPr>
          <a:xfrm>
            <a:off x="457200" y="908720"/>
            <a:ext cx="8229600" cy="5415880"/>
          </a:xfrm>
        </p:spPr>
        <p:txBody>
          <a:bodyPr>
            <a:normAutofit lnSpcReduction="10000"/>
          </a:bodyPr>
          <a:lstStyle/>
          <a:p>
            <a:pPr algn="just"/>
            <a:r>
              <a:rPr lang="fr-FR" dirty="0" smtClean="0">
                <a:latin typeface="Times New Roman" pitchFamily="18" charset="0"/>
                <a:cs typeface="Times New Roman" pitchFamily="18" charset="0"/>
              </a:rPr>
              <a:t>La nouvelle LOF permet d’accompagner la mise en œuvre du chantier de régionalisation</a:t>
            </a:r>
          </a:p>
          <a:p>
            <a:pPr algn="just"/>
            <a:r>
              <a:rPr lang="fr-FR" dirty="0" smtClean="0">
                <a:latin typeface="Times New Roman" pitchFamily="18" charset="0"/>
                <a:cs typeface="Times New Roman" pitchFamily="18" charset="0"/>
              </a:rPr>
              <a:t>LOF= un levier indispensable pour la modernisation de l’État, notamment dans le domaine des finances publiques.</a:t>
            </a:r>
          </a:p>
          <a:p>
            <a:pPr algn="just"/>
            <a:r>
              <a:rPr lang="fr-FR" dirty="0" smtClean="0">
                <a:latin typeface="Times New Roman" pitchFamily="18" charset="0"/>
                <a:cs typeface="Times New Roman" pitchFamily="18" charset="0"/>
              </a:rPr>
              <a:t> Son élaboration se réfère à l’article 75 de la Constitution et a été guidée vers des objectifs:</a:t>
            </a:r>
          </a:p>
          <a:p>
            <a:pPr marL="850392" lvl="1" indent="-457200" algn="just">
              <a:buFont typeface="+mj-lt"/>
              <a:buAutoNum type="arabicPeriod"/>
            </a:pPr>
            <a:r>
              <a:rPr lang="fr-FR" dirty="0" smtClean="0">
                <a:latin typeface="Times New Roman" pitchFamily="18" charset="0"/>
                <a:cs typeface="Times New Roman" pitchFamily="18" charset="0"/>
              </a:rPr>
              <a:t> de renforcement de la performance de la gestion publique,</a:t>
            </a:r>
          </a:p>
          <a:p>
            <a:pPr marL="850392" lvl="1" indent="-457200" algn="just">
              <a:buFont typeface="+mj-lt"/>
              <a:buAutoNum type="arabicPeriod"/>
            </a:pPr>
            <a:r>
              <a:rPr lang="fr-FR" dirty="0" smtClean="0">
                <a:latin typeface="Times New Roman" pitchFamily="18" charset="0"/>
                <a:cs typeface="Times New Roman" pitchFamily="18" charset="0"/>
              </a:rPr>
              <a:t> l’édiction des principes et des règles concernant l’équilibre financier de la loi des Finances et </a:t>
            </a:r>
          </a:p>
          <a:p>
            <a:pPr marL="850392" lvl="1" indent="-457200" algn="just">
              <a:buFont typeface="+mj-lt"/>
              <a:buAutoNum type="arabicPeriod"/>
            </a:pPr>
            <a:r>
              <a:rPr lang="fr-FR" dirty="0" smtClean="0">
                <a:latin typeface="Times New Roman" pitchFamily="18" charset="0"/>
                <a:cs typeface="Times New Roman" pitchFamily="18" charset="0"/>
              </a:rPr>
              <a:t>la mise en place d’un ensemble de règles visant l’amélioration de la transparence des finances publiques ainsi que l’accroissement du rôle du Parlement dans le débat budgétaire et dans le contrôle des finances publiques.</a:t>
            </a:r>
          </a:p>
          <a:p>
            <a:endParaRPr lang="fr-FR" dirty="0" smtClean="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348648"/>
          </a:xfrm>
        </p:spPr>
        <p:txBody>
          <a:bodyPr>
            <a:normAutofit fontScale="90000"/>
          </a:bodyPr>
          <a:lstStyle/>
          <a:p>
            <a:r>
              <a:rPr lang="fr-FR" sz="2800" b="1" i="1" dirty="0" smtClean="0">
                <a:latin typeface="Times New Roman" pitchFamily="18" charset="0"/>
                <a:cs typeface="Times New Roman" pitchFamily="18" charset="0"/>
              </a:rPr>
              <a:t>Les principales propositions de réforme de la LOF </a:t>
            </a:r>
            <a:endParaRPr lang="fr-FR" sz="2800" dirty="0"/>
          </a:p>
        </p:txBody>
      </p:sp>
      <p:sp>
        <p:nvSpPr>
          <p:cNvPr id="3" name="Espace réservé du contenu 2"/>
          <p:cNvSpPr>
            <a:spLocks noGrp="1"/>
          </p:cNvSpPr>
          <p:nvPr>
            <p:ph idx="1"/>
          </p:nvPr>
        </p:nvSpPr>
        <p:spPr>
          <a:xfrm>
            <a:off x="457200" y="1196752"/>
            <a:ext cx="8229600" cy="5127848"/>
          </a:xfrm>
        </p:spPr>
        <p:txBody>
          <a:bodyPr/>
          <a:lstStyle/>
          <a:p>
            <a:pPr>
              <a:buNone/>
            </a:pPr>
            <a:r>
              <a:rPr lang="fr-FR" sz="2800" b="1" i="1" dirty="0" smtClean="0">
                <a:solidFill>
                  <a:schemeClr val="accent6">
                    <a:lumMod val="75000"/>
                  </a:schemeClr>
                </a:solidFill>
                <a:latin typeface="Times New Roman" pitchFamily="18" charset="0"/>
                <a:cs typeface="Times New Roman" pitchFamily="18" charset="0"/>
              </a:rPr>
              <a:t>A- Le renforcement de la performance de la gestion publique:</a:t>
            </a:r>
            <a:endParaRPr lang="fr-FR" sz="2800" dirty="0" smtClean="0">
              <a:latin typeface="Times New Roman" pitchFamily="18" charset="0"/>
              <a:cs typeface="Times New Roman" pitchFamily="18" charset="0"/>
            </a:endParaRPr>
          </a:p>
          <a:p>
            <a:pPr algn="just"/>
            <a:r>
              <a:rPr lang="fr-FR" sz="2800" dirty="0" smtClean="0">
                <a:latin typeface="Times New Roman" pitchFamily="18" charset="0"/>
                <a:cs typeface="Times New Roman" pitchFamily="18" charset="0"/>
              </a:rPr>
              <a:t>Le projet de réforme de la loi organique relative à la loi de finances propose d'élaborer la loi de finances en référence à une programmation triennale glissante actualisée annuellement, et ce, afin de renforcer le cadre de gestion des finances publiques et d'améliorer la cohérence entre les stratégies sectorielles tout en préservant l'équilibre financier de l'Etat.</a:t>
            </a:r>
            <a:endParaRPr lang="fr-FR" sz="2800" dirty="0" smtClean="0">
              <a:solidFill>
                <a:schemeClr val="accent6">
                  <a:lumMod val="75000"/>
                </a:schemeClr>
              </a:solidFill>
              <a:latin typeface="Times New Roman" pitchFamily="18" charset="0"/>
              <a:cs typeface="Times New Roman" pitchFamily="18" charset="0"/>
            </a:endParaRPr>
          </a:p>
          <a:p>
            <a:pPr>
              <a:buNone/>
            </a:pPr>
            <a:endParaRPr lang="fr-FR" dirty="0" smtClean="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TotalTime>
  <Words>2384</Words>
  <Application>Microsoft Office PowerPoint</Application>
  <PresentationFormat>Affichage à l'écran (4:3)</PresentationFormat>
  <Paragraphs>124</Paragraphs>
  <Slides>34</Slides>
  <Notes>0</Notes>
  <HiddenSlides>0</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Débit</vt:lpstr>
      <vt:lpstr>La loi organique des finances</vt:lpstr>
      <vt:lpstr>Diapositive 2</vt:lpstr>
      <vt:lpstr>Diapositive 3</vt:lpstr>
      <vt:lpstr>Diapositive 4</vt:lpstr>
      <vt:lpstr>Diapositive 5</vt:lpstr>
      <vt:lpstr>Diapositive 6</vt:lpstr>
      <vt:lpstr>Diapositive 7</vt:lpstr>
      <vt:lpstr>Diapositive 8</vt:lpstr>
      <vt:lpstr>Les principales propositions de réforme de la LOF </vt:lpstr>
      <vt:lpstr>Diapositive 10</vt:lpstr>
      <vt:lpstr>Diapositive 11</vt:lpstr>
      <vt:lpstr>Diapositive 12</vt:lpstr>
      <vt:lpstr>Diapositive 13</vt:lpstr>
      <vt:lpstr>Diapositive 14</vt:lpstr>
      <vt:lpstr>Diapositive 15</vt:lpstr>
      <vt:lpstr>Diapositive 16</vt:lpstr>
      <vt:lpstr>La LOF propose une forte responsabilisation des gestionnaires</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Le droit d’amendement des parlementaires reste limité. </vt:lpstr>
      <vt:lpstr>Diapositive 34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loi organique des finances</dc:title>
  <dc:creator>mohamed</dc:creator>
  <cp:lastModifiedBy>mohamed</cp:lastModifiedBy>
  <cp:revision>3</cp:revision>
  <dcterms:created xsi:type="dcterms:W3CDTF">2020-03-18T18:34:24Z</dcterms:created>
  <dcterms:modified xsi:type="dcterms:W3CDTF">2020-03-20T20:17:07Z</dcterms:modified>
</cp:coreProperties>
</file>